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73" r:id="rId27"/>
    <p:sldId id="285" r:id="rId28"/>
    <p:sldId id="274" r:id="rId29"/>
    <p:sldId id="286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22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30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81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342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87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97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89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00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042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125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47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7/2/20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7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40" r:id="rId7"/>
    <p:sldLayoutId id="2147483741" r:id="rId8"/>
    <p:sldLayoutId id="2147483742" r:id="rId9"/>
    <p:sldLayoutId id="2147483743" r:id="rId10"/>
    <p:sldLayoutId id="21474837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B24C7E-7B2F-E747-B4F8-4B9CB4E8E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4027" y="590062"/>
            <a:ext cx="5309140" cy="2838938"/>
          </a:xfrm>
        </p:spPr>
        <p:txBody>
          <a:bodyPr>
            <a:normAutofit/>
          </a:bodyPr>
          <a:lstStyle/>
          <a:p>
            <a:pPr algn="ctr"/>
            <a:r>
              <a:rPr lang="it-IT" sz="4600" dirty="0">
                <a:solidFill>
                  <a:schemeClr val="bg1"/>
                </a:solidFill>
              </a:rPr>
              <a:t>(Self-admitted) Technical debt in mobile applications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C36DC2A-97B9-D346-89C0-C8F543D2A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9335" y="3530935"/>
            <a:ext cx="4978523" cy="299252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it-IT" sz="2000" b="1" dirty="0" err="1">
                <a:solidFill>
                  <a:schemeClr val="bg1"/>
                </a:solidFill>
              </a:rPr>
              <a:t>Student</a:t>
            </a:r>
            <a:r>
              <a:rPr lang="it-IT" sz="2000" b="1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</a:rPr>
              <a:t>Federico De Roma</a:t>
            </a:r>
          </a:p>
          <a:p>
            <a:pPr algn="ctr"/>
            <a:r>
              <a:rPr lang="it-IT" sz="2000" dirty="0" err="1">
                <a:solidFill>
                  <a:schemeClr val="bg1"/>
                </a:solidFill>
              </a:rPr>
              <a:t>Universita</a:t>
            </a:r>
            <a:r>
              <a:rPr lang="it-IT" sz="2000" dirty="0">
                <a:solidFill>
                  <a:schemeClr val="bg1"/>
                </a:solidFill>
              </a:rPr>
              <a:t>̀ degli Studi di Salerno </a:t>
            </a:r>
            <a:r>
              <a:rPr lang="it-IT" sz="2000" dirty="0" err="1">
                <a:solidFill>
                  <a:schemeClr val="bg1"/>
                </a:solidFill>
              </a:rPr>
              <a:t>f.deroma@studenti.unisa.it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it-IT" sz="2000" dirty="0">
              <a:solidFill>
                <a:schemeClr val="bg1"/>
              </a:solidFill>
            </a:endParaRPr>
          </a:p>
          <a:p>
            <a:pPr algn="ctr"/>
            <a:r>
              <a:rPr lang="it-IT" sz="2000" b="1" dirty="0" err="1">
                <a:solidFill>
                  <a:schemeClr val="bg1"/>
                </a:solidFill>
              </a:rPr>
              <a:t>External</a:t>
            </a:r>
            <a:r>
              <a:rPr lang="it-IT" sz="2000" b="1" dirty="0">
                <a:solidFill>
                  <a:schemeClr val="bg1"/>
                </a:solidFill>
              </a:rPr>
              <a:t> Advisor: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</a:rPr>
              <a:t>Gemma </a:t>
            </a:r>
            <a:r>
              <a:rPr lang="it-IT" sz="2000" dirty="0" err="1">
                <a:solidFill>
                  <a:schemeClr val="bg1"/>
                </a:solidFill>
              </a:rPr>
              <a:t>Catolino</a:t>
            </a:r>
            <a:endParaRPr lang="it-IT" sz="2000" dirty="0">
              <a:solidFill>
                <a:schemeClr val="bg1"/>
              </a:solidFill>
            </a:endParaRPr>
          </a:p>
          <a:p>
            <a:pPr algn="ctr"/>
            <a:r>
              <a:rPr lang="it-IT" sz="2000" dirty="0">
                <a:solidFill>
                  <a:schemeClr val="bg1"/>
                </a:solidFill>
              </a:rPr>
              <a:t>Post-</a:t>
            </a:r>
            <a:r>
              <a:rPr lang="it-IT" sz="2000" dirty="0" err="1">
                <a:solidFill>
                  <a:schemeClr val="bg1"/>
                </a:solidFill>
              </a:rPr>
              <a:t>doctoral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researcher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at</a:t>
            </a:r>
            <a:r>
              <a:rPr lang="it-IT" sz="2000" dirty="0">
                <a:solidFill>
                  <a:schemeClr val="bg1"/>
                </a:solidFill>
              </a:rPr>
              <a:t> the Delft</a:t>
            </a:r>
          </a:p>
          <a:p>
            <a:pPr algn="ctr"/>
            <a:r>
              <a:rPr lang="it-IT" sz="2000" dirty="0" err="1">
                <a:solidFill>
                  <a:schemeClr val="bg1"/>
                </a:solidFill>
              </a:rPr>
              <a:t>University</a:t>
            </a:r>
            <a:r>
              <a:rPr lang="it-IT" sz="2000" dirty="0">
                <a:solidFill>
                  <a:schemeClr val="bg1"/>
                </a:solidFill>
              </a:rPr>
              <a:t> of Technology, NL</a:t>
            </a:r>
          </a:p>
          <a:p>
            <a:pPr algn="ctr"/>
            <a:r>
              <a:rPr lang="it-IT" sz="2000" dirty="0" err="1">
                <a:solidFill>
                  <a:schemeClr val="bg1"/>
                </a:solidFill>
              </a:rPr>
              <a:t>g.catolino@tudelft.nl</a:t>
            </a:r>
            <a:endParaRPr lang="it-IT" sz="2000" dirty="0">
              <a:solidFill>
                <a:schemeClr val="bg1"/>
              </a:solidFill>
            </a:endParaRPr>
          </a:p>
          <a:p>
            <a:pPr algn="ctr"/>
            <a:endParaRPr lang="it-IT" sz="2000" dirty="0">
              <a:solidFill>
                <a:schemeClr val="bg1"/>
              </a:solidFill>
            </a:endParaRPr>
          </a:p>
          <a:p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3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836425" y="5436655"/>
            <a:ext cx="151536" cy="151536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245175" y="5896734"/>
            <a:ext cx="108625" cy="1086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554288" y="6038004"/>
            <a:ext cx="95759" cy="9575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BAAF43-0CAF-7742-8BE1-AF198D9D9118}"/>
              </a:ext>
            </a:extLst>
          </p:cNvPr>
          <p:cNvSpPr txBox="1"/>
          <p:nvPr/>
        </p:nvSpPr>
        <p:spPr>
          <a:xfrm>
            <a:off x="7628004" y="249208"/>
            <a:ext cx="4692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SOFTWARE DEPENDABILITY PROJECT</a:t>
            </a:r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4E62D08-6313-F54C-95FA-6995573AAC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99" r="2790"/>
          <a:stretch/>
        </p:blipFill>
        <p:spPr>
          <a:xfrm>
            <a:off x="1111899" y="348638"/>
            <a:ext cx="5067986" cy="63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60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991" y="516360"/>
            <a:ext cx="7690018" cy="10414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6000" b="1" cap="all" dirty="0">
                <a:solidFill>
                  <a:schemeClr val="bg1"/>
                </a:solidFill>
              </a:rPr>
              <a:t>SATD estimation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2EF17F9-7E7B-7046-955E-C81BF80C9FAF}"/>
              </a:ext>
            </a:extLst>
          </p:cNvPr>
          <p:cNvSpPr txBox="1"/>
          <p:nvPr/>
        </p:nvSpPr>
        <p:spPr>
          <a:xfrm>
            <a:off x="1055832" y="1433056"/>
            <a:ext cx="1064794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To </a:t>
            </a:r>
            <a:r>
              <a:rPr lang="it-IT" dirty="0" err="1">
                <a:solidFill>
                  <a:schemeClr val="bg1"/>
                </a:solidFill>
              </a:rPr>
              <a:t>analyze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SATDs</a:t>
            </a:r>
            <a:r>
              <a:rPr lang="it-IT" dirty="0">
                <a:solidFill>
                  <a:schemeClr val="bg1"/>
                </a:solidFill>
              </a:rPr>
              <a:t> (Self </a:t>
            </a:r>
            <a:r>
              <a:rPr lang="it-IT" dirty="0" err="1">
                <a:solidFill>
                  <a:schemeClr val="bg1"/>
                </a:solidFill>
              </a:rPr>
              <a:t>Admitted</a:t>
            </a:r>
            <a:r>
              <a:rPr lang="it-IT" dirty="0">
                <a:solidFill>
                  <a:schemeClr val="bg1"/>
                </a:solidFill>
              </a:rPr>
              <a:t> Technical </a:t>
            </a:r>
            <a:r>
              <a:rPr lang="it-IT" dirty="0" err="1">
                <a:solidFill>
                  <a:schemeClr val="bg1"/>
                </a:solidFill>
              </a:rPr>
              <a:t>Debts</a:t>
            </a:r>
            <a:r>
              <a:rPr lang="it-IT" dirty="0">
                <a:solidFill>
                  <a:schemeClr val="bg1"/>
                </a:solidFill>
              </a:rPr>
              <a:t>), I </a:t>
            </a:r>
            <a:r>
              <a:rPr lang="it-IT" dirty="0" err="1">
                <a:solidFill>
                  <a:schemeClr val="bg1"/>
                </a:solidFill>
              </a:rPr>
              <a:t>used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approach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describe</a:t>
            </a:r>
            <a:r>
              <a:rPr lang="it-IT" dirty="0">
                <a:solidFill>
                  <a:schemeClr val="bg1"/>
                </a:solidFill>
              </a:rPr>
              <a:t> by S. Maldonado, </a:t>
            </a:r>
            <a:r>
              <a:rPr lang="it-IT" dirty="0" err="1">
                <a:solidFill>
                  <a:schemeClr val="bg1"/>
                </a:solidFill>
              </a:rPr>
              <a:t>Emad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Shihab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Nikolaos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Tsantalis</a:t>
            </a:r>
            <a:r>
              <a:rPr lang="it-IT" dirty="0">
                <a:solidFill>
                  <a:schemeClr val="bg1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approach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consists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bg1"/>
                </a:solidFill>
              </a:rPr>
              <a:t>following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steps</a:t>
            </a:r>
            <a:r>
              <a:rPr lang="it-IT" dirty="0">
                <a:solidFill>
                  <a:schemeClr val="bg1"/>
                </a:solidFill>
              </a:rPr>
              <a:t>: 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 err="1">
                <a:solidFill>
                  <a:schemeClr val="bg1"/>
                </a:solidFill>
              </a:rPr>
              <a:t>Extract</a:t>
            </a:r>
            <a:r>
              <a:rPr lang="it-IT" dirty="0">
                <a:solidFill>
                  <a:schemeClr val="bg1"/>
                </a:solidFill>
              </a:rPr>
              <a:t> the source code </a:t>
            </a:r>
            <a:r>
              <a:rPr lang="it-IT" dirty="0" err="1">
                <a:solidFill>
                  <a:schemeClr val="bg1"/>
                </a:solidFill>
              </a:rPr>
              <a:t>comments</a:t>
            </a:r>
            <a:r>
              <a:rPr lang="it-IT" dirty="0">
                <a:solidFill>
                  <a:schemeClr val="bg1"/>
                </a:solidFill>
              </a:rPr>
              <a:t> from the </a:t>
            </a:r>
            <a:r>
              <a:rPr lang="it-IT" dirty="0" err="1">
                <a:solidFill>
                  <a:schemeClr val="bg1"/>
                </a:solidFill>
              </a:rPr>
              <a:t>projects</a:t>
            </a:r>
            <a:r>
              <a:rPr lang="it-IT" dirty="0">
                <a:solidFill>
                  <a:schemeClr val="bg1"/>
                </a:solidFill>
              </a:rPr>
              <a:t>. 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 err="1">
                <a:solidFill>
                  <a:schemeClr val="bg1"/>
                </a:solidFill>
              </a:rPr>
              <a:t>Apply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five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filtering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heuristics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remove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comments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result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irrelevant</a:t>
            </a:r>
            <a:r>
              <a:rPr lang="it-IT" dirty="0">
                <a:solidFill>
                  <a:schemeClr val="bg1"/>
                </a:solidFill>
              </a:rPr>
              <a:t> for the </a:t>
            </a:r>
            <a:r>
              <a:rPr lang="it-IT" dirty="0" err="1">
                <a:solidFill>
                  <a:schemeClr val="bg1"/>
                </a:solidFill>
              </a:rPr>
              <a:t>identification</a:t>
            </a:r>
            <a:r>
              <a:rPr lang="it-IT" dirty="0">
                <a:solidFill>
                  <a:schemeClr val="bg1"/>
                </a:solidFill>
              </a:rPr>
              <a:t> of SATD (e.g., </a:t>
            </a:r>
            <a:r>
              <a:rPr lang="it-IT" dirty="0" err="1">
                <a:solidFill>
                  <a:schemeClr val="bg1"/>
                </a:solidFill>
              </a:rPr>
              <a:t>license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comments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commented</a:t>
            </a:r>
            <a:r>
              <a:rPr lang="it-IT" dirty="0">
                <a:solidFill>
                  <a:schemeClr val="bg1"/>
                </a:solidFill>
              </a:rPr>
              <a:t> source code). </a:t>
            </a:r>
          </a:p>
          <a:p>
            <a:pPr lvl="1"/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In </a:t>
            </a:r>
            <a:r>
              <a:rPr lang="it-IT" dirty="0" err="1">
                <a:solidFill>
                  <a:schemeClr val="bg1"/>
                </a:solidFill>
              </a:rPr>
              <a:t>order</a:t>
            </a:r>
            <a:r>
              <a:rPr lang="it-IT" dirty="0">
                <a:solidFill>
                  <a:schemeClr val="bg1"/>
                </a:solidFill>
              </a:rPr>
              <a:t> to do the first </a:t>
            </a:r>
            <a:r>
              <a:rPr lang="it-IT" dirty="0" err="1">
                <a:solidFill>
                  <a:schemeClr val="bg1"/>
                </a:solidFill>
              </a:rPr>
              <a:t>step</a:t>
            </a:r>
            <a:r>
              <a:rPr lang="it-IT" dirty="0">
                <a:solidFill>
                  <a:schemeClr val="bg1"/>
                </a:solidFill>
              </a:rPr>
              <a:t>, I </a:t>
            </a:r>
            <a:r>
              <a:rPr lang="it-IT" dirty="0" err="1">
                <a:solidFill>
                  <a:schemeClr val="bg1"/>
                </a:solidFill>
              </a:rPr>
              <a:t>opened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project</a:t>
            </a:r>
            <a:r>
              <a:rPr lang="it-IT" dirty="0">
                <a:solidFill>
                  <a:schemeClr val="bg1"/>
                </a:solidFill>
              </a:rPr>
              <a:t> from </a:t>
            </a:r>
            <a:r>
              <a:rPr lang="it-IT" b="1" dirty="0" err="1">
                <a:solidFill>
                  <a:schemeClr val="bg1"/>
                </a:solidFill>
              </a:rPr>
              <a:t>Eclipse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and I </a:t>
            </a:r>
            <a:r>
              <a:rPr lang="it-IT" dirty="0" err="1">
                <a:solidFill>
                  <a:schemeClr val="bg1"/>
                </a:solidFill>
              </a:rPr>
              <a:t>extracted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all</a:t>
            </a:r>
            <a:r>
              <a:rPr lang="it-IT" dirty="0">
                <a:solidFill>
                  <a:schemeClr val="bg1"/>
                </a:solidFill>
              </a:rPr>
              <a:t> the source code </a:t>
            </a:r>
            <a:r>
              <a:rPr lang="it-IT" dirty="0" err="1">
                <a:solidFill>
                  <a:schemeClr val="bg1"/>
                </a:solidFill>
              </a:rPr>
              <a:t>comments</a:t>
            </a:r>
            <a:r>
              <a:rPr lang="it-IT" dirty="0">
                <a:solidFill>
                  <a:schemeClr val="bg1"/>
                </a:solidFill>
              </a:rPr>
              <a:t> from the </a:t>
            </a:r>
            <a:r>
              <a:rPr lang="it-IT" dirty="0" err="1">
                <a:solidFill>
                  <a:schemeClr val="bg1"/>
                </a:solidFill>
              </a:rPr>
              <a:t>app</a:t>
            </a:r>
            <a:r>
              <a:rPr lang="it-IT" dirty="0">
                <a:solidFill>
                  <a:schemeClr val="bg1"/>
                </a:solidFill>
              </a:rPr>
              <a:t>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To </a:t>
            </a:r>
            <a:r>
              <a:rPr lang="it-IT" dirty="0" err="1">
                <a:solidFill>
                  <a:schemeClr val="bg1"/>
                </a:solidFill>
              </a:rPr>
              <a:t>remove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comments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result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irrelevant</a:t>
            </a:r>
            <a:r>
              <a:rPr lang="it-IT" dirty="0">
                <a:solidFill>
                  <a:schemeClr val="bg1"/>
                </a:solidFill>
              </a:rPr>
              <a:t> for the </a:t>
            </a:r>
            <a:r>
              <a:rPr lang="it-IT" dirty="0" err="1">
                <a:solidFill>
                  <a:schemeClr val="bg1"/>
                </a:solidFill>
              </a:rPr>
              <a:t>estimation</a:t>
            </a:r>
            <a:r>
              <a:rPr lang="it-IT" dirty="0">
                <a:solidFill>
                  <a:schemeClr val="bg1"/>
                </a:solidFill>
              </a:rPr>
              <a:t> of SATD, I </a:t>
            </a:r>
            <a:r>
              <a:rPr lang="it-IT" dirty="0" err="1">
                <a:solidFill>
                  <a:schemeClr val="bg1"/>
                </a:solidFill>
              </a:rPr>
              <a:t>used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tool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able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filter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only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comments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useful</a:t>
            </a:r>
            <a:r>
              <a:rPr lang="it-IT" dirty="0">
                <a:solidFill>
                  <a:schemeClr val="bg1"/>
                </a:solidFill>
              </a:rPr>
              <a:t> for the </a:t>
            </a:r>
            <a:r>
              <a:rPr lang="it-IT" dirty="0" err="1">
                <a:solidFill>
                  <a:schemeClr val="bg1"/>
                </a:solidFill>
              </a:rPr>
              <a:t>estimation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them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implemented</a:t>
            </a:r>
            <a:r>
              <a:rPr lang="it-IT" dirty="0">
                <a:solidFill>
                  <a:schemeClr val="bg1"/>
                </a:solidFill>
              </a:rPr>
              <a:t> by E. </a:t>
            </a:r>
            <a:r>
              <a:rPr lang="it-IT" dirty="0" err="1">
                <a:solidFill>
                  <a:schemeClr val="bg1"/>
                </a:solidFill>
              </a:rPr>
              <a:t>Shibab</a:t>
            </a:r>
            <a:r>
              <a:rPr lang="it-IT" dirty="0">
                <a:solidFill>
                  <a:schemeClr val="bg1"/>
                </a:solidFill>
              </a:rPr>
              <a:t> et al..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tool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an </a:t>
            </a:r>
            <a:r>
              <a:rPr lang="it-IT" dirty="0" err="1">
                <a:solidFill>
                  <a:schemeClr val="bg1"/>
                </a:solidFill>
              </a:rPr>
              <a:t>Eclipse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chemeClr val="bg1"/>
                </a:solidFill>
              </a:rPr>
              <a:t>plug-in </a:t>
            </a:r>
            <a:r>
              <a:rPr lang="it-IT" dirty="0" err="1">
                <a:solidFill>
                  <a:schemeClr val="bg1"/>
                </a:solidFill>
              </a:rPr>
              <a:t>downloadable</a:t>
            </a:r>
            <a:r>
              <a:rPr lang="it-IT" dirty="0">
                <a:solidFill>
                  <a:schemeClr val="bg1"/>
                </a:solidFill>
              </a:rPr>
              <a:t> from </a:t>
            </a:r>
            <a:r>
              <a:rPr lang="it-IT" dirty="0" err="1">
                <a:solidFill>
                  <a:schemeClr val="bg1"/>
                </a:solidFill>
              </a:rPr>
              <a:t>here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i="1" dirty="0" err="1">
                <a:solidFill>
                  <a:schemeClr val="bg1"/>
                </a:solidFill>
              </a:rPr>
              <a:t>https</a:t>
            </a:r>
            <a:r>
              <a:rPr lang="it-IT" i="1" dirty="0">
                <a:solidFill>
                  <a:schemeClr val="bg1"/>
                </a:solidFill>
              </a:rPr>
              <a:t>://</a:t>
            </a:r>
            <a:r>
              <a:rPr lang="it-IT" i="1" dirty="0" err="1">
                <a:solidFill>
                  <a:schemeClr val="bg1"/>
                </a:solidFill>
              </a:rPr>
              <a:t>goo.gl</a:t>
            </a:r>
            <a:r>
              <a:rPr lang="it-IT" i="1" dirty="0">
                <a:solidFill>
                  <a:schemeClr val="bg1"/>
                </a:solidFill>
              </a:rPr>
              <a:t>/</a:t>
            </a:r>
            <a:r>
              <a:rPr lang="it-IT" i="1" dirty="0" err="1">
                <a:solidFill>
                  <a:schemeClr val="bg1"/>
                </a:solidFill>
              </a:rPr>
              <a:t>ZzjBzp</a:t>
            </a:r>
            <a:r>
              <a:rPr lang="it-IT" i="1" dirty="0">
                <a:solidFill>
                  <a:schemeClr val="bg1"/>
                </a:solidFill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plug-in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able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identify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comments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contain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one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b="1" i="1" dirty="0">
                <a:solidFill>
                  <a:schemeClr val="bg1"/>
                </a:solidFill>
              </a:rPr>
              <a:t>task-</a:t>
            </a:r>
            <a:r>
              <a:rPr lang="it-IT" b="1" i="1" dirty="0" err="1">
                <a:solidFill>
                  <a:schemeClr val="bg1"/>
                </a:solidFill>
              </a:rPr>
              <a:t>reserved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words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(e.g., “</a:t>
            </a:r>
            <a:r>
              <a:rPr lang="it-IT" dirty="0" err="1">
                <a:solidFill>
                  <a:schemeClr val="bg1"/>
                </a:solidFill>
              </a:rPr>
              <a:t>todo</a:t>
            </a:r>
            <a:r>
              <a:rPr lang="it-IT" dirty="0">
                <a:solidFill>
                  <a:schemeClr val="bg1"/>
                </a:solidFill>
              </a:rPr>
              <a:t>”, “</a:t>
            </a:r>
            <a:r>
              <a:rPr lang="it-IT" dirty="0" err="1">
                <a:solidFill>
                  <a:schemeClr val="bg1"/>
                </a:solidFill>
              </a:rPr>
              <a:t>fixme</a:t>
            </a:r>
            <a:r>
              <a:rPr lang="it-IT" dirty="0">
                <a:solidFill>
                  <a:schemeClr val="bg1"/>
                </a:solidFill>
              </a:rPr>
              <a:t>”, or “xxx”). </a:t>
            </a:r>
          </a:p>
        </p:txBody>
      </p:sp>
    </p:spTree>
    <p:extLst>
      <p:ext uri="{BB962C8B-B14F-4D97-AF65-F5344CB8AC3E}">
        <p14:creationId xmlns:p14="http://schemas.microsoft.com/office/powerpoint/2010/main" val="2608280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991" y="516360"/>
            <a:ext cx="7690018" cy="10414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6000" b="1" cap="all" dirty="0">
                <a:solidFill>
                  <a:schemeClr val="bg1"/>
                </a:solidFill>
              </a:rPr>
              <a:t>SATD estimation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54C979B-7CBE-E140-B4A9-DCFD59096FC8}"/>
              </a:ext>
            </a:extLst>
          </p:cNvPr>
          <p:cNvSpPr txBox="1"/>
          <p:nvPr/>
        </p:nvSpPr>
        <p:spPr>
          <a:xfrm>
            <a:off x="1250287" y="1907998"/>
            <a:ext cx="1040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An </a:t>
            </a:r>
            <a:r>
              <a:rPr lang="it-IT" dirty="0" err="1">
                <a:solidFill>
                  <a:schemeClr val="bg1"/>
                </a:solidFill>
              </a:rPr>
              <a:t>example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results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obtained</a:t>
            </a:r>
            <a:r>
              <a:rPr lang="it-IT" dirty="0">
                <a:solidFill>
                  <a:schemeClr val="bg1"/>
                </a:solidFill>
              </a:rPr>
              <a:t>: 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E27A8D-0D7C-3A4E-8E86-13947C32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77" y="2843619"/>
            <a:ext cx="9941010" cy="26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52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399" y="436568"/>
            <a:ext cx="11079201" cy="10414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6000" b="1" cap="all" dirty="0">
                <a:solidFill>
                  <a:schemeClr val="bg1"/>
                </a:solidFill>
              </a:rPr>
              <a:t> </a:t>
            </a:r>
            <a:r>
              <a:rPr lang="en-US" sz="4800" b="1" cap="all" dirty="0">
                <a:solidFill>
                  <a:schemeClr val="bg1"/>
                </a:solidFill>
              </a:rPr>
              <a:t>CHANGE PRONENESS estimation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1D20C6-73F2-BC46-B7A3-D87E9ADB77BF}"/>
              </a:ext>
            </a:extLst>
          </p:cNvPr>
          <p:cNvSpPr txBox="1"/>
          <p:nvPr/>
        </p:nvSpPr>
        <p:spPr>
          <a:xfrm>
            <a:off x="1117940" y="2127615"/>
            <a:ext cx="106720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Change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proneness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quality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characteristic</a:t>
            </a:r>
            <a:r>
              <a:rPr lang="it-IT" dirty="0">
                <a:solidFill>
                  <a:schemeClr val="bg1"/>
                </a:solidFill>
              </a:rPr>
              <a:t> of software </a:t>
            </a:r>
            <a:r>
              <a:rPr lang="it-IT" dirty="0" err="1">
                <a:solidFill>
                  <a:schemeClr val="bg1"/>
                </a:solidFill>
              </a:rPr>
              <a:t>artifacts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represents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their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probability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change</a:t>
            </a:r>
            <a:r>
              <a:rPr lang="it-IT" dirty="0">
                <a:solidFill>
                  <a:schemeClr val="bg1"/>
                </a:solidFill>
              </a:rPr>
              <a:t> in the future due to: </a:t>
            </a:r>
            <a:r>
              <a:rPr lang="it-IT" b="1" i="1" dirty="0">
                <a:solidFill>
                  <a:schemeClr val="bg1"/>
                </a:solidFill>
              </a:rPr>
              <a:t>(a) </a:t>
            </a:r>
            <a:r>
              <a:rPr lang="it-IT" b="1" i="1" dirty="0" err="1">
                <a:solidFill>
                  <a:schemeClr val="bg1"/>
                </a:solidFill>
              </a:rPr>
              <a:t>evolving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requirements</a:t>
            </a:r>
            <a:r>
              <a:rPr lang="it-IT" i="1" dirty="0">
                <a:solidFill>
                  <a:schemeClr val="bg1"/>
                </a:solidFill>
              </a:rPr>
              <a:t>, </a:t>
            </a:r>
            <a:r>
              <a:rPr lang="it-IT" b="1" i="1" dirty="0">
                <a:solidFill>
                  <a:schemeClr val="bg1"/>
                </a:solidFill>
              </a:rPr>
              <a:t>(b) bug fixing</a:t>
            </a:r>
            <a:r>
              <a:rPr lang="it-IT" i="1" dirty="0">
                <a:solidFill>
                  <a:schemeClr val="bg1"/>
                </a:solidFill>
              </a:rPr>
              <a:t>, or </a:t>
            </a:r>
            <a:r>
              <a:rPr lang="it-IT" b="1" i="1" dirty="0">
                <a:solidFill>
                  <a:schemeClr val="bg1"/>
                </a:solidFill>
              </a:rPr>
              <a:t>(c) </a:t>
            </a:r>
            <a:r>
              <a:rPr lang="it-IT" b="1" i="1" dirty="0" err="1">
                <a:solidFill>
                  <a:schemeClr val="bg1"/>
                </a:solidFill>
              </a:rPr>
              <a:t>ripple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effects</a:t>
            </a:r>
            <a:r>
              <a:rPr lang="it-IT" dirty="0">
                <a:solidFill>
                  <a:schemeClr val="bg1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In the </a:t>
            </a:r>
            <a:r>
              <a:rPr lang="it-IT" dirty="0" err="1">
                <a:solidFill>
                  <a:schemeClr val="bg1"/>
                </a:solidFill>
              </a:rPr>
              <a:t>literature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change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proneness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associated</a:t>
            </a:r>
            <a:r>
              <a:rPr lang="it-IT" dirty="0">
                <a:solidFill>
                  <a:schemeClr val="bg1"/>
                </a:solidFill>
              </a:rPr>
              <a:t> with </a:t>
            </a:r>
            <a:r>
              <a:rPr lang="it-IT" dirty="0" err="1">
                <a:solidFill>
                  <a:schemeClr val="bg1"/>
                </a:solidFill>
              </a:rPr>
              <a:t>many</a:t>
            </a:r>
            <a:r>
              <a:rPr lang="it-IT" dirty="0">
                <a:solidFill>
                  <a:schemeClr val="bg1"/>
                </a:solidFill>
              </a:rPr>
              <a:t> negative </a:t>
            </a:r>
            <a:r>
              <a:rPr lang="it-IT" dirty="0" err="1">
                <a:solidFill>
                  <a:schemeClr val="bg1"/>
                </a:solidFill>
              </a:rPr>
              <a:t>consequences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along</a:t>
            </a:r>
            <a:r>
              <a:rPr lang="it-IT" dirty="0">
                <a:solidFill>
                  <a:schemeClr val="bg1"/>
                </a:solidFill>
              </a:rPr>
              <a:t> software </a:t>
            </a:r>
            <a:r>
              <a:rPr lang="it-IT" dirty="0" err="1">
                <a:solidFill>
                  <a:schemeClr val="bg1"/>
                </a:solidFill>
              </a:rPr>
              <a:t>evolution</a:t>
            </a:r>
            <a:r>
              <a:rPr lang="it-IT" dirty="0">
                <a:solidFill>
                  <a:schemeClr val="bg1"/>
                </a:solidFill>
              </a:rPr>
              <a:t>. 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third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step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analysis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consisted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analyzing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change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proneness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bg1"/>
                </a:solidFill>
              </a:rPr>
              <a:t>app</a:t>
            </a:r>
            <a:r>
              <a:rPr lang="it-IT" dirty="0">
                <a:solidFill>
                  <a:schemeClr val="bg1"/>
                </a:solidFill>
              </a:rPr>
              <a:t>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To </a:t>
            </a:r>
            <a:r>
              <a:rPr lang="it-IT" dirty="0" err="1">
                <a:solidFill>
                  <a:schemeClr val="bg1"/>
                </a:solidFill>
              </a:rPr>
              <a:t>accomplish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, I </a:t>
            </a:r>
            <a:r>
              <a:rPr lang="it-IT" dirty="0" err="1">
                <a:solidFill>
                  <a:schemeClr val="bg1"/>
                </a:solidFill>
              </a:rPr>
              <a:t>used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tool</a:t>
            </a:r>
            <a:r>
              <a:rPr lang="it-IT" dirty="0">
                <a:solidFill>
                  <a:schemeClr val="bg1"/>
                </a:solidFill>
              </a:rPr>
              <a:t> made by N. </a:t>
            </a:r>
            <a:r>
              <a:rPr lang="it-IT" dirty="0" err="1">
                <a:solidFill>
                  <a:schemeClr val="bg1"/>
                </a:solidFill>
              </a:rPr>
              <a:t>Tsantalis</a:t>
            </a:r>
            <a:r>
              <a:rPr lang="it-IT" dirty="0">
                <a:solidFill>
                  <a:schemeClr val="bg1"/>
                </a:solidFill>
              </a:rPr>
              <a:t> et al..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tool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able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calculate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probability</a:t>
            </a:r>
            <a:r>
              <a:rPr lang="it-IT" dirty="0">
                <a:solidFill>
                  <a:schemeClr val="bg1"/>
                </a:solidFill>
              </a:rPr>
              <a:t> of a </a:t>
            </a:r>
            <a:r>
              <a:rPr lang="it-IT" dirty="0" err="1">
                <a:solidFill>
                  <a:schemeClr val="bg1"/>
                </a:solidFill>
              </a:rPr>
              <a:t>class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change</a:t>
            </a:r>
            <a:r>
              <a:rPr lang="it-IT" dirty="0">
                <a:solidFill>
                  <a:schemeClr val="bg1"/>
                </a:solidFill>
              </a:rPr>
              <a:t> (from 0 to 1). 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08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399" y="436568"/>
            <a:ext cx="11079201" cy="10414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6000" b="1" cap="all" dirty="0">
                <a:solidFill>
                  <a:schemeClr val="bg1"/>
                </a:solidFill>
              </a:rPr>
              <a:t> </a:t>
            </a:r>
            <a:r>
              <a:rPr lang="en-US" sz="4800" b="1" cap="all" dirty="0">
                <a:solidFill>
                  <a:schemeClr val="bg1"/>
                </a:solidFill>
              </a:rPr>
              <a:t>CHANGE PRONENESS estimation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1D20C6-73F2-BC46-B7A3-D87E9ADB77BF}"/>
              </a:ext>
            </a:extLst>
          </p:cNvPr>
          <p:cNvSpPr txBox="1"/>
          <p:nvPr/>
        </p:nvSpPr>
        <p:spPr>
          <a:xfrm>
            <a:off x="1117940" y="1370754"/>
            <a:ext cx="10672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An </a:t>
            </a:r>
            <a:r>
              <a:rPr lang="it-IT" dirty="0" err="1">
                <a:solidFill>
                  <a:schemeClr val="bg1"/>
                </a:solidFill>
              </a:rPr>
              <a:t>example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results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obtained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00DEA65-05BE-7F43-B45D-5E28D9A57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680" y="1854052"/>
            <a:ext cx="6756637" cy="490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3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09" y="474934"/>
            <a:ext cx="11079201" cy="10414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6000" b="1" cap="all" dirty="0">
                <a:solidFill>
                  <a:schemeClr val="bg1"/>
                </a:solidFill>
              </a:rPr>
              <a:t> </a:t>
            </a:r>
            <a:r>
              <a:rPr lang="en-US" sz="4800" b="1" cap="all" dirty="0">
                <a:solidFill>
                  <a:schemeClr val="bg1"/>
                </a:solidFill>
              </a:rPr>
              <a:t>FAULT PRONENESS estimation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1D20C6-73F2-BC46-B7A3-D87E9ADB77BF}"/>
              </a:ext>
            </a:extLst>
          </p:cNvPr>
          <p:cNvSpPr txBox="1"/>
          <p:nvPr/>
        </p:nvSpPr>
        <p:spPr>
          <a:xfrm>
            <a:off x="1201009" y="1465910"/>
            <a:ext cx="106720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Fault </a:t>
            </a:r>
            <a:r>
              <a:rPr lang="it-IT" dirty="0" err="1">
                <a:solidFill>
                  <a:schemeClr val="bg1"/>
                </a:solidFill>
              </a:rPr>
              <a:t>proneness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sometimes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defined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b="1" i="1" dirty="0" err="1">
                <a:solidFill>
                  <a:schemeClr val="bg1"/>
                </a:solidFill>
              </a:rPr>
              <a:t>probability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that</a:t>
            </a:r>
            <a:r>
              <a:rPr lang="it-IT" b="1" i="1" dirty="0">
                <a:solidFill>
                  <a:schemeClr val="bg1"/>
                </a:solidFill>
              </a:rPr>
              <a:t> an </a:t>
            </a:r>
            <a:r>
              <a:rPr lang="it-IT" b="1" i="1" dirty="0" err="1">
                <a:solidFill>
                  <a:schemeClr val="bg1"/>
                </a:solidFill>
              </a:rPr>
              <a:t>artifact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contains</a:t>
            </a:r>
            <a:r>
              <a:rPr lang="it-IT" b="1" i="1" dirty="0">
                <a:solidFill>
                  <a:schemeClr val="bg1"/>
                </a:solidFill>
              </a:rPr>
              <a:t> a fault</a:t>
            </a:r>
            <a:r>
              <a:rPr lang="it-IT" dirty="0">
                <a:solidFill>
                  <a:schemeClr val="bg1"/>
                </a:solidFill>
              </a:rPr>
              <a:t>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To </a:t>
            </a:r>
            <a:r>
              <a:rPr lang="it-IT" dirty="0" err="1">
                <a:solidFill>
                  <a:schemeClr val="bg1"/>
                </a:solidFill>
              </a:rPr>
              <a:t>measure</a:t>
            </a:r>
            <a:r>
              <a:rPr lang="it-IT" dirty="0">
                <a:solidFill>
                  <a:schemeClr val="bg1"/>
                </a:solidFill>
              </a:rPr>
              <a:t> the fault prone, I </a:t>
            </a:r>
            <a:r>
              <a:rPr lang="it-IT" dirty="0" err="1">
                <a:solidFill>
                  <a:schemeClr val="bg1"/>
                </a:solidFill>
              </a:rPr>
              <a:t>followed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these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steps</a:t>
            </a:r>
            <a:r>
              <a:rPr lang="it-IT" dirty="0">
                <a:solidFill>
                  <a:schemeClr val="bg1"/>
                </a:solidFill>
              </a:rPr>
              <a:t>: 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</a:rPr>
              <a:t>I </a:t>
            </a:r>
            <a:r>
              <a:rPr lang="it-IT" dirty="0" err="1">
                <a:solidFill>
                  <a:schemeClr val="bg1"/>
                </a:solidFill>
              </a:rPr>
              <a:t>analyzed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commit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messages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bg1"/>
                </a:solidFill>
              </a:rPr>
              <a:t>app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using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PyDriller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Python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framework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helps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developers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dirty="0" err="1">
                <a:solidFill>
                  <a:schemeClr val="bg1"/>
                </a:solidFill>
              </a:rPr>
              <a:t>analyzing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Git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repositories</a:t>
            </a:r>
            <a:r>
              <a:rPr lang="it-IT" dirty="0">
                <a:solidFill>
                  <a:schemeClr val="bg1"/>
                </a:solidFill>
              </a:rPr>
              <a:t>. So, </a:t>
            </a:r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relatively</a:t>
            </a:r>
            <a:r>
              <a:rPr lang="it-IT" dirty="0">
                <a:solidFill>
                  <a:schemeClr val="bg1"/>
                </a:solidFill>
              </a:rPr>
              <a:t> easy </a:t>
            </a:r>
            <a:r>
              <a:rPr lang="it-IT" dirty="0" err="1">
                <a:solidFill>
                  <a:schemeClr val="bg1"/>
                </a:solidFill>
              </a:rPr>
              <a:t>extract</a:t>
            </a:r>
            <a:r>
              <a:rPr lang="it-IT" dirty="0">
                <a:solidFill>
                  <a:schemeClr val="bg1"/>
                </a:solidFill>
              </a:rPr>
              <a:t> information </a:t>
            </a:r>
            <a:r>
              <a:rPr lang="it-IT" dirty="0" err="1">
                <a:solidFill>
                  <a:schemeClr val="bg1"/>
                </a:solidFill>
              </a:rPr>
              <a:t>such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commits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developers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modifications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diffs</a:t>
            </a:r>
            <a:r>
              <a:rPr lang="it-IT" dirty="0">
                <a:solidFill>
                  <a:schemeClr val="bg1"/>
                </a:solidFill>
              </a:rPr>
              <a:t>, and source </a:t>
            </a:r>
            <a:r>
              <a:rPr lang="it-IT" dirty="0" err="1">
                <a:solidFill>
                  <a:schemeClr val="bg1"/>
                </a:solidFill>
              </a:rPr>
              <a:t>codes</a:t>
            </a:r>
            <a:r>
              <a:rPr lang="it-IT" dirty="0">
                <a:solidFill>
                  <a:schemeClr val="bg1"/>
                </a:solidFill>
              </a:rPr>
              <a:t>. 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</a:rPr>
              <a:t>I </a:t>
            </a:r>
            <a:r>
              <a:rPr lang="it-IT" dirty="0" err="1">
                <a:solidFill>
                  <a:schemeClr val="bg1"/>
                </a:solidFill>
              </a:rPr>
              <a:t>counted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number</a:t>
            </a:r>
            <a:r>
              <a:rPr lang="it-IT" dirty="0">
                <a:solidFill>
                  <a:schemeClr val="bg1"/>
                </a:solidFill>
              </a:rPr>
              <a:t> of fixing </a:t>
            </a:r>
            <a:r>
              <a:rPr lang="it-IT" dirty="0" err="1">
                <a:solidFill>
                  <a:schemeClr val="bg1"/>
                </a:solidFill>
              </a:rPr>
              <a:t>operations</a:t>
            </a:r>
            <a:r>
              <a:rPr lang="it-IT" dirty="0">
                <a:solidFill>
                  <a:schemeClr val="bg1"/>
                </a:solidFill>
              </a:rPr>
              <a:t> for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version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bg1"/>
                </a:solidFill>
              </a:rPr>
              <a:t>project</a:t>
            </a:r>
            <a:r>
              <a:rPr lang="it-IT" dirty="0">
                <a:solidFill>
                  <a:schemeClr val="bg1"/>
                </a:solidFill>
              </a:rPr>
              <a:t>. 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00C6409-AFE1-144F-9310-E50BBC6B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13" y="3596397"/>
            <a:ext cx="7774800" cy="109554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E77716F-C1E1-6C4D-8115-4E62BD06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299" y="4872248"/>
            <a:ext cx="6259427" cy="180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03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035" y="516360"/>
            <a:ext cx="9881929" cy="10414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6000" b="1" cap="all" dirty="0">
                <a:solidFill>
                  <a:schemeClr val="bg1"/>
                </a:solidFill>
              </a:rPr>
              <a:t>RESULTS AND FINDINGS </a:t>
            </a: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A61BBE-76F5-0544-8130-757CB6E13926}"/>
              </a:ext>
            </a:extLst>
          </p:cNvPr>
          <p:cNvSpPr txBox="1"/>
          <p:nvPr/>
        </p:nvSpPr>
        <p:spPr>
          <a:xfrm>
            <a:off x="1155035" y="2845889"/>
            <a:ext cx="37013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I </a:t>
            </a:r>
            <a:r>
              <a:rPr lang="it-IT" dirty="0" err="1">
                <a:solidFill>
                  <a:schemeClr val="bg1"/>
                </a:solidFill>
              </a:rPr>
              <a:t>extended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analysis</a:t>
            </a:r>
            <a:r>
              <a:rPr lang="it-IT" dirty="0">
                <a:solidFill>
                  <a:schemeClr val="bg1"/>
                </a:solidFill>
              </a:rPr>
              <a:t> to 9 </a:t>
            </a:r>
            <a:r>
              <a:rPr lang="it-IT" dirty="0" err="1">
                <a:solidFill>
                  <a:schemeClr val="bg1"/>
                </a:solidFill>
              </a:rPr>
              <a:t>other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apps</a:t>
            </a:r>
            <a:r>
              <a:rPr lang="it-IT" dirty="0">
                <a:solidFill>
                  <a:schemeClr val="bg1"/>
                </a:solidFill>
              </a:rPr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For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app</a:t>
            </a:r>
            <a:r>
              <a:rPr lang="it-IT" dirty="0">
                <a:solidFill>
                  <a:schemeClr val="bg1"/>
                </a:solidFill>
              </a:rPr>
              <a:t>, I made 4 </a:t>
            </a:r>
            <a:r>
              <a:rPr lang="it-IT" dirty="0" err="1">
                <a:solidFill>
                  <a:schemeClr val="bg1"/>
                </a:solidFill>
              </a:rPr>
              <a:t>tables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one</a:t>
            </a:r>
            <a:r>
              <a:rPr lang="it-IT" dirty="0">
                <a:solidFill>
                  <a:schemeClr val="bg1"/>
                </a:solidFill>
              </a:rPr>
              <a:t> for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element</a:t>
            </a:r>
            <a:r>
              <a:rPr lang="it-IT" dirty="0">
                <a:solidFill>
                  <a:schemeClr val="bg1"/>
                </a:solidFill>
              </a:rPr>
              <a:t> (TD, SATD, </a:t>
            </a:r>
            <a:r>
              <a:rPr lang="it-IT" dirty="0" err="1">
                <a:solidFill>
                  <a:schemeClr val="bg1"/>
                </a:solidFill>
              </a:rPr>
              <a:t>change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proneness</a:t>
            </a:r>
            <a:r>
              <a:rPr lang="it-IT" dirty="0">
                <a:solidFill>
                  <a:schemeClr val="bg1"/>
                </a:solidFill>
              </a:rPr>
              <a:t>, fault </a:t>
            </a:r>
            <a:r>
              <a:rPr lang="it-IT" dirty="0" err="1">
                <a:solidFill>
                  <a:schemeClr val="bg1"/>
                </a:solidFill>
              </a:rPr>
              <a:t>proneness</a:t>
            </a:r>
            <a:r>
              <a:rPr lang="it-IT" dirty="0">
                <a:solidFill>
                  <a:schemeClr val="bg1"/>
                </a:solidFill>
              </a:rPr>
              <a:t>), and 3 plot.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5632361-299B-264C-BD1F-A1857618B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16" y="2308822"/>
            <a:ext cx="6745431" cy="334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14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9319" y="201678"/>
            <a:ext cx="1637535" cy="10414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6000" b="1" cap="all" dirty="0">
                <a:solidFill>
                  <a:schemeClr val="bg1"/>
                </a:solidFill>
              </a:rPr>
              <a:t>BEE</a:t>
            </a: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68DBFF8-F4DB-B94B-B6D3-1E500D065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738" y="1194540"/>
            <a:ext cx="4334531" cy="262087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159B5C7-8147-A147-8249-910C2935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117" y="1194540"/>
            <a:ext cx="4424993" cy="266871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205A9F8-9E28-0A42-B7BE-CC57C431B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888" y="4022484"/>
            <a:ext cx="4549020" cy="259151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780D584-94F8-6247-91AE-0AA78F7C9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103" y="4504847"/>
            <a:ext cx="4549019" cy="134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84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226" y="383072"/>
            <a:ext cx="3279548" cy="10414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6000" b="1" cap="all" dirty="0" err="1">
                <a:solidFill>
                  <a:schemeClr val="bg1"/>
                </a:solidFill>
              </a:rPr>
              <a:t>tapjoy</a:t>
            </a:r>
            <a:endParaRPr lang="en-US" sz="6000" b="1" cap="all" dirty="0">
              <a:solidFill>
                <a:schemeClr val="bg1"/>
              </a:solidFill>
            </a:endParaRP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628AACA-1E22-F44A-AB3D-DFFB64117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65" y="1424485"/>
            <a:ext cx="4237789" cy="244515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4A9F116-275C-7345-ADC4-0D80C6A1D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451" y="1346652"/>
            <a:ext cx="4202083" cy="278398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84D3003-E117-644B-A098-FF731DB4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865" y="4130643"/>
            <a:ext cx="4442657" cy="260612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F0700C8-0F61-8045-9DAB-37EA8F438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725" y="4622244"/>
            <a:ext cx="5139534" cy="171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65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823" y="337503"/>
            <a:ext cx="2340353" cy="10414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6000" b="1" cap="all" dirty="0">
                <a:solidFill>
                  <a:schemeClr val="bg1"/>
                </a:solidFill>
              </a:rPr>
              <a:t>ZERO</a:t>
            </a: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9C0BB90-23FB-714F-906D-F9891C85C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101" y="1305729"/>
            <a:ext cx="3952042" cy="24151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E5C790C-7B4F-6A45-8F21-E87873DD6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624" y="1305729"/>
            <a:ext cx="4597176" cy="280536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8D10515-0246-2842-A086-12A7DE2EF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68" y="4051452"/>
            <a:ext cx="3998308" cy="256538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6D52763-9F18-DB45-809B-4BD828387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936" y="4598110"/>
            <a:ext cx="5146174" cy="16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03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577" y="337503"/>
            <a:ext cx="3372846" cy="10414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6000" b="1" cap="all" dirty="0">
                <a:solidFill>
                  <a:schemeClr val="bg1"/>
                </a:solidFill>
              </a:rPr>
              <a:t>AFWALL</a:t>
            </a: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9C552E7-FF6E-2D4C-9C49-1B8B56AB1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81" y="1378915"/>
            <a:ext cx="3833904" cy="24045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00526D9-9810-A140-893A-A4785A4BF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255" y="1378915"/>
            <a:ext cx="3927706" cy="286336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C11EEBF-1E68-3942-A626-8B86C902E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523" y="3947323"/>
            <a:ext cx="4157779" cy="28035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0ABD9F6-E843-0A4B-B464-1C6BD4A03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769785"/>
            <a:ext cx="5694275" cy="15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19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8397" y="300833"/>
            <a:ext cx="13022174" cy="104141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r>
              <a:rPr lang="en-US" sz="7200" b="1" cap="all" dirty="0">
                <a:solidFill>
                  <a:schemeClr val="bg1"/>
                </a:solidFill>
              </a:rPr>
              <a:t>CONTEXT OF THE PROJECT</a:t>
            </a:r>
            <a:endParaRPr lang="en-US" sz="72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54963EF-E29C-0542-B01E-B1397F2906D8}"/>
              </a:ext>
            </a:extLst>
          </p:cNvPr>
          <p:cNvSpPr txBox="1"/>
          <p:nvPr/>
        </p:nvSpPr>
        <p:spPr>
          <a:xfrm>
            <a:off x="1184114" y="1780712"/>
            <a:ext cx="105396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Technical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metaphor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introduced</a:t>
            </a:r>
            <a:r>
              <a:rPr lang="it-IT" dirty="0">
                <a:solidFill>
                  <a:schemeClr val="bg1"/>
                </a:solidFill>
              </a:rPr>
              <a:t> by Cunningham to indicate “</a:t>
            </a:r>
            <a:r>
              <a:rPr lang="it-IT" dirty="0" err="1">
                <a:solidFill>
                  <a:schemeClr val="bg1"/>
                </a:solidFill>
              </a:rPr>
              <a:t>not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quite</a:t>
            </a:r>
            <a:r>
              <a:rPr lang="it-IT" dirty="0">
                <a:solidFill>
                  <a:schemeClr val="bg1"/>
                </a:solidFill>
              </a:rPr>
              <a:t> right code </a:t>
            </a:r>
            <a:r>
              <a:rPr lang="it-IT" dirty="0" err="1">
                <a:solidFill>
                  <a:schemeClr val="bg1"/>
                </a:solidFill>
              </a:rPr>
              <a:t>which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postpone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making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right”.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Examples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 are code </a:t>
            </a:r>
            <a:r>
              <a:rPr lang="it-IT" dirty="0" err="1">
                <a:solidFill>
                  <a:schemeClr val="bg1"/>
                </a:solidFill>
              </a:rPr>
              <a:t>smells</a:t>
            </a:r>
            <a:r>
              <a:rPr lang="it-IT" dirty="0">
                <a:solidFill>
                  <a:schemeClr val="bg1"/>
                </a:solidFill>
              </a:rPr>
              <a:t> and bug </a:t>
            </a:r>
            <a:r>
              <a:rPr lang="it-IT" dirty="0" err="1">
                <a:solidFill>
                  <a:schemeClr val="bg1"/>
                </a:solidFill>
              </a:rPr>
              <a:t>hazards</a:t>
            </a:r>
            <a:r>
              <a:rPr lang="it-IT" dirty="0">
                <a:solidFill>
                  <a:schemeClr val="bg1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Ward</a:t>
            </a:r>
            <a:r>
              <a:rPr lang="it-IT" dirty="0">
                <a:solidFill>
                  <a:schemeClr val="bg1"/>
                </a:solidFill>
              </a:rPr>
              <a:t> Cunningham </a:t>
            </a:r>
            <a:r>
              <a:rPr lang="it-IT" dirty="0" err="1">
                <a:solidFill>
                  <a:schemeClr val="bg1"/>
                </a:solidFill>
              </a:rPr>
              <a:t>coined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metaphor</a:t>
            </a:r>
            <a:r>
              <a:rPr lang="it-IT" dirty="0">
                <a:solidFill>
                  <a:schemeClr val="bg1"/>
                </a:solidFill>
              </a:rPr>
              <a:t> back in 1993 to </a:t>
            </a:r>
            <a:r>
              <a:rPr lang="it-IT" dirty="0" err="1">
                <a:solidFill>
                  <a:schemeClr val="bg1"/>
                </a:solidFill>
              </a:rPr>
              <a:t>explain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unavoidable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interests</a:t>
            </a:r>
            <a:r>
              <a:rPr lang="it-IT" dirty="0">
                <a:solidFill>
                  <a:schemeClr val="bg1"/>
                </a:solidFill>
              </a:rPr>
              <a:t> (i.e., </a:t>
            </a:r>
            <a:r>
              <a:rPr lang="it-IT" dirty="0" err="1">
                <a:solidFill>
                  <a:schemeClr val="bg1"/>
                </a:solidFill>
              </a:rPr>
              <a:t>maintenance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evolution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costs</a:t>
            </a:r>
            <a:r>
              <a:rPr lang="it-IT" dirty="0">
                <a:solidFill>
                  <a:schemeClr val="bg1"/>
                </a:solidFill>
              </a:rPr>
              <a:t>) </a:t>
            </a:r>
            <a:r>
              <a:rPr lang="it-IT" dirty="0" err="1">
                <a:solidFill>
                  <a:schemeClr val="bg1"/>
                </a:solidFill>
              </a:rPr>
              <a:t>developers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pay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while</a:t>
            </a:r>
            <a:r>
              <a:rPr lang="it-IT" dirty="0">
                <a:solidFill>
                  <a:schemeClr val="bg1"/>
                </a:solidFill>
              </a:rPr>
              <a:t> work-</a:t>
            </a:r>
            <a:r>
              <a:rPr lang="it-IT" dirty="0" err="1">
                <a:solidFill>
                  <a:schemeClr val="bg1"/>
                </a:solidFill>
              </a:rPr>
              <a:t>ing</a:t>
            </a:r>
            <a:r>
              <a:rPr lang="it-IT" dirty="0">
                <a:solidFill>
                  <a:schemeClr val="bg1"/>
                </a:solidFill>
              </a:rPr>
              <a:t> on </a:t>
            </a:r>
            <a:r>
              <a:rPr lang="it-IT" dirty="0" err="1">
                <a:solidFill>
                  <a:schemeClr val="bg1"/>
                </a:solidFill>
              </a:rPr>
              <a:t>not</a:t>
            </a:r>
            <a:r>
              <a:rPr lang="it-IT" dirty="0">
                <a:solidFill>
                  <a:schemeClr val="bg1"/>
                </a:solidFill>
              </a:rPr>
              <a:t>-</a:t>
            </a:r>
            <a:r>
              <a:rPr lang="it-IT" dirty="0" err="1">
                <a:solidFill>
                  <a:schemeClr val="bg1"/>
                </a:solidFill>
              </a:rPr>
              <a:t>quite</a:t>
            </a:r>
            <a:r>
              <a:rPr lang="it-IT" dirty="0">
                <a:solidFill>
                  <a:schemeClr val="bg1"/>
                </a:solidFill>
              </a:rPr>
              <a:t>-right code, </a:t>
            </a:r>
            <a:r>
              <a:rPr lang="it-IT" dirty="0" err="1">
                <a:solidFill>
                  <a:schemeClr val="bg1"/>
                </a:solidFill>
              </a:rPr>
              <a:t>possibly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written</a:t>
            </a:r>
            <a:r>
              <a:rPr lang="it-IT" dirty="0">
                <a:solidFill>
                  <a:schemeClr val="bg1"/>
                </a:solidFill>
              </a:rPr>
              <a:t> in a rush to </a:t>
            </a:r>
            <a:r>
              <a:rPr lang="it-IT" dirty="0" err="1">
                <a:solidFill>
                  <a:schemeClr val="bg1"/>
                </a:solidFill>
              </a:rPr>
              <a:t>meet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deadline</a:t>
            </a:r>
            <a:r>
              <a:rPr lang="it-IT" dirty="0">
                <a:solidFill>
                  <a:schemeClr val="bg1"/>
                </a:solidFill>
              </a:rPr>
              <a:t> or to </a:t>
            </a:r>
            <a:r>
              <a:rPr lang="it-IT" dirty="0" err="1">
                <a:solidFill>
                  <a:schemeClr val="bg1"/>
                </a:solidFill>
              </a:rPr>
              <a:t>deliver</a:t>
            </a:r>
            <a:r>
              <a:rPr lang="it-IT" dirty="0">
                <a:solidFill>
                  <a:schemeClr val="bg1"/>
                </a:solidFill>
              </a:rPr>
              <a:t> the software to the market in the </a:t>
            </a:r>
            <a:r>
              <a:rPr lang="it-IT" dirty="0" err="1">
                <a:solidFill>
                  <a:schemeClr val="bg1"/>
                </a:solidFill>
              </a:rPr>
              <a:t>shortest</a:t>
            </a:r>
            <a:r>
              <a:rPr lang="it-IT" dirty="0">
                <a:solidFill>
                  <a:schemeClr val="bg1"/>
                </a:solidFill>
              </a:rPr>
              <a:t> time </a:t>
            </a:r>
            <a:r>
              <a:rPr lang="it-IT" dirty="0" err="1">
                <a:solidFill>
                  <a:schemeClr val="bg1"/>
                </a:solidFill>
              </a:rPr>
              <a:t>possible</a:t>
            </a:r>
            <a:r>
              <a:rPr lang="it-IT" dirty="0">
                <a:solidFill>
                  <a:schemeClr val="bg1"/>
                </a:solidFill>
              </a:rPr>
              <a:t>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Recently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Potdar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Shihab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pioneered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study</a:t>
            </a:r>
            <a:r>
              <a:rPr lang="it-IT" dirty="0">
                <a:solidFill>
                  <a:schemeClr val="bg1"/>
                </a:solidFill>
              </a:rPr>
              <a:t> of self-</a:t>
            </a:r>
            <a:r>
              <a:rPr lang="it-IT" dirty="0" err="1">
                <a:solidFill>
                  <a:schemeClr val="bg1"/>
                </a:solidFill>
              </a:rPr>
              <a:t>admitted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 (SATD), </a:t>
            </a:r>
            <a:r>
              <a:rPr lang="it-IT" dirty="0" err="1">
                <a:solidFill>
                  <a:schemeClr val="bg1"/>
                </a:solidFill>
              </a:rPr>
              <a:t>referring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instances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intentionally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introduced</a:t>
            </a:r>
            <a:r>
              <a:rPr lang="it-IT" dirty="0">
                <a:solidFill>
                  <a:schemeClr val="bg1"/>
                </a:solidFill>
              </a:rPr>
              <a:t> by </a:t>
            </a:r>
            <a:r>
              <a:rPr lang="it-IT" dirty="0" err="1">
                <a:solidFill>
                  <a:schemeClr val="bg1"/>
                </a:solidFill>
              </a:rPr>
              <a:t>developers</a:t>
            </a:r>
            <a:r>
              <a:rPr lang="it-IT" dirty="0">
                <a:solidFill>
                  <a:schemeClr val="bg1"/>
                </a:solidFill>
              </a:rPr>
              <a:t> (e.g., </a:t>
            </a:r>
            <a:r>
              <a:rPr lang="it-IT" dirty="0" err="1">
                <a:solidFill>
                  <a:schemeClr val="bg1"/>
                </a:solidFill>
              </a:rPr>
              <a:t>temporary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patches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fix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bugs</a:t>
            </a:r>
            <a:r>
              <a:rPr lang="it-IT" dirty="0">
                <a:solidFill>
                  <a:schemeClr val="bg1"/>
                </a:solidFill>
              </a:rPr>
              <a:t>) and </a:t>
            </a:r>
            <a:r>
              <a:rPr lang="it-IT" dirty="0" err="1">
                <a:solidFill>
                  <a:schemeClr val="bg1"/>
                </a:solidFill>
              </a:rPr>
              <a:t>explicitly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documented</a:t>
            </a:r>
            <a:r>
              <a:rPr lang="it-IT" dirty="0">
                <a:solidFill>
                  <a:schemeClr val="bg1"/>
                </a:solidFill>
              </a:rPr>
              <a:t> in code </a:t>
            </a:r>
            <a:r>
              <a:rPr lang="it-IT" dirty="0" err="1">
                <a:solidFill>
                  <a:schemeClr val="bg1"/>
                </a:solidFill>
              </a:rPr>
              <a:t>comments</a:t>
            </a:r>
            <a:r>
              <a:rPr lang="it-IT" dirty="0">
                <a:solidFill>
                  <a:schemeClr val="bg1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They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showed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how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possible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detect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instances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 by </a:t>
            </a:r>
            <a:r>
              <a:rPr lang="it-IT" dirty="0" err="1">
                <a:solidFill>
                  <a:schemeClr val="bg1"/>
                </a:solidFill>
              </a:rPr>
              <a:t>simply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mining</a:t>
            </a:r>
            <a:r>
              <a:rPr lang="it-IT" dirty="0">
                <a:solidFill>
                  <a:schemeClr val="bg1"/>
                </a:solidFill>
              </a:rPr>
              <a:t> code </a:t>
            </a:r>
            <a:r>
              <a:rPr lang="it-IT" dirty="0" err="1">
                <a:solidFill>
                  <a:schemeClr val="bg1"/>
                </a:solidFill>
              </a:rPr>
              <a:t>comments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looking</a:t>
            </a:r>
            <a:r>
              <a:rPr lang="it-IT" dirty="0">
                <a:solidFill>
                  <a:schemeClr val="bg1"/>
                </a:solidFill>
              </a:rPr>
              <a:t> for </a:t>
            </a:r>
            <a:r>
              <a:rPr lang="it-IT" dirty="0" err="1">
                <a:solidFill>
                  <a:schemeClr val="bg1"/>
                </a:solidFill>
              </a:rPr>
              <a:t>patterns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likely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indicating</a:t>
            </a:r>
            <a:r>
              <a:rPr lang="it-IT" dirty="0">
                <a:solidFill>
                  <a:schemeClr val="bg1"/>
                </a:solidFill>
              </a:rPr>
              <a:t> (i.e., self-</a:t>
            </a:r>
            <a:r>
              <a:rPr lang="it-IT" dirty="0" err="1">
                <a:solidFill>
                  <a:schemeClr val="bg1"/>
                </a:solidFill>
              </a:rPr>
              <a:t>admitting</a:t>
            </a:r>
            <a:r>
              <a:rPr lang="it-IT" dirty="0">
                <a:solidFill>
                  <a:schemeClr val="bg1"/>
                </a:solidFill>
              </a:rPr>
              <a:t>) the </a:t>
            </a:r>
            <a:r>
              <a:rPr lang="it-IT" dirty="0" err="1">
                <a:solidFill>
                  <a:schemeClr val="bg1"/>
                </a:solidFill>
              </a:rPr>
              <a:t>presence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 (e.g., </a:t>
            </a:r>
            <a:r>
              <a:rPr lang="it-IT" dirty="0" err="1">
                <a:solidFill>
                  <a:schemeClr val="bg1"/>
                </a:solidFill>
              </a:rPr>
              <a:t>fixme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todo</a:t>
            </a:r>
            <a:r>
              <a:rPr lang="it-IT" dirty="0">
                <a:solidFill>
                  <a:schemeClr val="bg1"/>
                </a:solidFill>
              </a:rPr>
              <a:t>, etc.). </a:t>
            </a:r>
          </a:p>
        </p:txBody>
      </p:sp>
    </p:spTree>
    <p:extLst>
      <p:ext uri="{BB962C8B-B14F-4D97-AF65-F5344CB8AC3E}">
        <p14:creationId xmlns:p14="http://schemas.microsoft.com/office/powerpoint/2010/main" val="2299780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030" y="337503"/>
            <a:ext cx="2678096" cy="10414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6000" b="1" cap="all" dirty="0" err="1">
                <a:solidFill>
                  <a:schemeClr val="bg1"/>
                </a:solidFill>
              </a:rPr>
              <a:t>kiwix</a:t>
            </a:r>
            <a:endParaRPr lang="en-US" sz="6000" b="1" cap="all" dirty="0">
              <a:solidFill>
                <a:schemeClr val="bg1"/>
              </a:solidFill>
            </a:endParaRP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4DA2131-2FBF-5546-ABAD-06D357AE6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28" y="1305729"/>
            <a:ext cx="4611660" cy="262485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D98C0E0-B699-2640-AB25-F0A6A38F2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948" y="1305729"/>
            <a:ext cx="4545162" cy="275857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102D9FB-A42A-DC4A-990C-33FBD2CB8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900" y="4054111"/>
            <a:ext cx="4530115" cy="26248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D699DE6-7114-2644-9586-661895332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41" y="4592452"/>
            <a:ext cx="5148175" cy="16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87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34" y="383072"/>
            <a:ext cx="5462132" cy="10414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6000" b="1" cap="all" dirty="0">
                <a:solidFill>
                  <a:schemeClr val="bg1"/>
                </a:solidFill>
              </a:rPr>
              <a:t>PAGETURNER</a:t>
            </a: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FE96BD9-7BE7-D548-ACE1-D8691B2A6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75" y="1523521"/>
            <a:ext cx="4196888" cy="236124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ECE33B-6CF5-AC46-B6BC-7B20FD6E4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904" y="1490166"/>
            <a:ext cx="4196896" cy="2633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E36A133-F398-0342-B8D1-F8FFF9EBE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589" y="3983798"/>
            <a:ext cx="4767276" cy="279430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E14A1D6-B131-564C-8770-FD7B523CC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651" y="4647378"/>
            <a:ext cx="5436578" cy="14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5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77" y="383072"/>
            <a:ext cx="4347402" cy="10414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6000" b="1" cap="all" dirty="0">
                <a:solidFill>
                  <a:schemeClr val="bg1"/>
                </a:solidFill>
              </a:rPr>
              <a:t>alfresco</a:t>
            </a: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5153D4D-9AE6-7540-BC07-DB012C4E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38" y="1450058"/>
            <a:ext cx="4260639" cy="247182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5722EA5-C1CD-8A46-AC93-8A61E6C99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720" y="1524049"/>
            <a:ext cx="4730078" cy="256250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FB2086D-0BFA-8E44-B7AF-01C6689E1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156" y="4063856"/>
            <a:ext cx="4226406" cy="26521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9FF5E78-5336-C94E-88A4-6ED42BD4B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478" y="4503766"/>
            <a:ext cx="5800562" cy="18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45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5407" y="383072"/>
            <a:ext cx="3617292" cy="10414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6000" b="1" cap="all" dirty="0">
                <a:solidFill>
                  <a:schemeClr val="bg1"/>
                </a:solidFill>
              </a:rPr>
              <a:t>FLUTTER</a:t>
            </a: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93F2E61-20F0-8842-A3AE-CDC43A4BE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136" y="1424484"/>
            <a:ext cx="4347841" cy="259547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13A8E49-B558-0D40-84C4-D53025228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859" y="1414005"/>
            <a:ext cx="4684628" cy="288580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FD3C46D-9A76-3B42-A85E-FBD6EBC79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136" y="4146707"/>
            <a:ext cx="4294800" cy="2595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28FFC64-4806-7E42-8416-16ADEB126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476" y="4737226"/>
            <a:ext cx="5485393" cy="159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7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347" y="154126"/>
            <a:ext cx="5449303" cy="10414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6000" b="1" cap="all" dirty="0">
                <a:solidFill>
                  <a:schemeClr val="bg1"/>
                </a:solidFill>
              </a:rPr>
              <a:t>CHATSECURE</a:t>
            </a: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8936F3D-40E9-AE4D-8CCD-53AEB3CA9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30" y="1383917"/>
            <a:ext cx="4241173" cy="240957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DC12C3-D238-B54D-8736-9A2E995C6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216" y="1557772"/>
            <a:ext cx="5057266" cy="295007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5332414-253B-4C41-A1B1-372BF3C3D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798" y="3981868"/>
            <a:ext cx="3764465" cy="255087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5538AE2-958E-9342-A28B-379B1D5CA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794344"/>
            <a:ext cx="5449303" cy="168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11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166" y="383072"/>
            <a:ext cx="5971667" cy="10414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6000" b="1" cap="all" dirty="0" err="1">
                <a:solidFill>
                  <a:schemeClr val="bg1"/>
                </a:solidFill>
              </a:rPr>
              <a:t>Notifyreddit</a:t>
            </a:r>
            <a:endParaRPr lang="en-US" sz="6000" b="1" cap="all" dirty="0">
              <a:solidFill>
                <a:schemeClr val="bg1"/>
              </a:solidFill>
            </a:endParaRP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C4D7DEE-761B-9241-9459-EB823053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662" y="1376378"/>
            <a:ext cx="4351315" cy="258200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CA6A36E-3FBE-9146-8567-295085653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876" y="1323000"/>
            <a:ext cx="4931924" cy="281824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CBA7AA3-C5B4-B348-B1E5-19B2BCCA1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90" y="4122573"/>
            <a:ext cx="4470257" cy="257123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705DE83-49B6-7746-880F-741798A99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360" y="4681994"/>
            <a:ext cx="5568946" cy="163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88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41" y="583345"/>
            <a:ext cx="11083717" cy="78305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800" b="1" cap="all" dirty="0">
                <a:solidFill>
                  <a:schemeClr val="bg1"/>
                </a:solidFill>
              </a:rPr>
              <a:t>CONCLUSIONS AND FUTURE WORK</a:t>
            </a:r>
            <a:endParaRPr lang="en-US" sz="48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B59799C-C086-804E-AFCF-825F212C3FCE}"/>
              </a:ext>
            </a:extLst>
          </p:cNvPr>
          <p:cNvSpPr txBox="1"/>
          <p:nvPr/>
        </p:nvSpPr>
        <p:spPr>
          <a:xfrm>
            <a:off x="838200" y="1624757"/>
            <a:ext cx="108746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term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used</a:t>
            </a:r>
            <a:r>
              <a:rPr lang="it-IT" dirty="0">
                <a:solidFill>
                  <a:schemeClr val="bg1"/>
                </a:solidFill>
              </a:rPr>
              <a:t> for </a:t>
            </a:r>
            <a:r>
              <a:rPr lang="it-IT" dirty="0" err="1">
                <a:solidFill>
                  <a:schemeClr val="bg1"/>
                </a:solidFill>
              </a:rPr>
              <a:t>practitioners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researchers</a:t>
            </a:r>
            <a:r>
              <a:rPr lang="it-IT" dirty="0">
                <a:solidFill>
                  <a:schemeClr val="bg1"/>
                </a:solidFill>
              </a:rPr>
              <a:t> in the software </a:t>
            </a:r>
            <a:r>
              <a:rPr lang="it-IT" dirty="0" err="1">
                <a:solidFill>
                  <a:schemeClr val="bg1"/>
                </a:solidFill>
              </a:rPr>
              <a:t>engineer</a:t>
            </a:r>
            <a:r>
              <a:rPr lang="it-IT" dirty="0">
                <a:solidFill>
                  <a:schemeClr val="bg1"/>
                </a:solidFill>
              </a:rPr>
              <a:t> community to express </a:t>
            </a:r>
            <a:r>
              <a:rPr lang="it-IT" dirty="0" err="1">
                <a:solidFill>
                  <a:schemeClr val="bg1"/>
                </a:solidFill>
              </a:rPr>
              <a:t>shortcuts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workarounds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employed</a:t>
            </a:r>
            <a:r>
              <a:rPr lang="it-IT" dirty="0">
                <a:solidFill>
                  <a:schemeClr val="bg1"/>
                </a:solidFill>
              </a:rPr>
              <a:t> in software </a:t>
            </a:r>
            <a:r>
              <a:rPr lang="it-IT" dirty="0" err="1">
                <a:solidFill>
                  <a:schemeClr val="bg1"/>
                </a:solidFill>
              </a:rPr>
              <a:t>projects</a:t>
            </a:r>
            <a:r>
              <a:rPr lang="it-IT" dirty="0">
                <a:solidFill>
                  <a:schemeClr val="bg1"/>
                </a:solidFill>
              </a:rPr>
              <a:t>. </a:t>
            </a:r>
            <a:r>
              <a:rPr lang="it-IT" dirty="0" err="1">
                <a:solidFill>
                  <a:schemeClr val="bg1"/>
                </a:solidFill>
              </a:rPr>
              <a:t>These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shortcuts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will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most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often</a:t>
            </a:r>
            <a:r>
              <a:rPr lang="it-IT" dirty="0">
                <a:solidFill>
                  <a:schemeClr val="bg1"/>
                </a:solidFill>
              </a:rPr>
              <a:t> impact the </a:t>
            </a:r>
            <a:r>
              <a:rPr lang="it-IT" dirty="0" err="1">
                <a:solidFill>
                  <a:schemeClr val="bg1"/>
                </a:solidFill>
              </a:rPr>
              <a:t>maintainability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bg1"/>
                </a:solidFill>
              </a:rPr>
              <a:t>project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hindering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development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if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not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addressed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properly</a:t>
            </a:r>
            <a:r>
              <a:rPr lang="it-IT" dirty="0">
                <a:solidFill>
                  <a:schemeClr val="bg1"/>
                </a:solidFill>
              </a:rPr>
              <a:t>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My work </a:t>
            </a:r>
            <a:r>
              <a:rPr lang="it-IT" dirty="0" err="1">
                <a:solidFill>
                  <a:schemeClr val="bg1"/>
                </a:solidFill>
              </a:rPr>
              <a:t>explored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specifically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 (</a:t>
            </a:r>
            <a:r>
              <a:rPr lang="it-IT" dirty="0" err="1">
                <a:solidFill>
                  <a:schemeClr val="bg1"/>
                </a:solidFill>
              </a:rPr>
              <a:t>also</a:t>
            </a:r>
            <a:r>
              <a:rPr lang="it-IT" dirty="0">
                <a:solidFill>
                  <a:schemeClr val="bg1"/>
                </a:solidFill>
              </a:rPr>
              <a:t> self-</a:t>
            </a:r>
            <a:r>
              <a:rPr lang="it-IT" dirty="0" err="1">
                <a:solidFill>
                  <a:schemeClr val="bg1"/>
                </a:solidFill>
              </a:rPr>
              <a:t>admitted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) in the </a:t>
            </a:r>
            <a:r>
              <a:rPr lang="it-IT" dirty="0" err="1">
                <a:solidFill>
                  <a:schemeClr val="bg1"/>
                </a:solidFill>
              </a:rPr>
              <a:t>context</a:t>
            </a:r>
            <a:r>
              <a:rPr lang="it-IT" dirty="0">
                <a:solidFill>
                  <a:schemeClr val="bg1"/>
                </a:solidFill>
              </a:rPr>
              <a:t> of mobile </a:t>
            </a:r>
            <a:r>
              <a:rPr lang="it-IT" dirty="0" err="1">
                <a:solidFill>
                  <a:schemeClr val="bg1"/>
                </a:solidFill>
              </a:rPr>
              <a:t>application</a:t>
            </a:r>
            <a:r>
              <a:rPr lang="it-IT" dirty="0">
                <a:solidFill>
                  <a:schemeClr val="bg1"/>
                </a:solidFill>
              </a:rPr>
              <a:t>. 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I </a:t>
            </a:r>
            <a:r>
              <a:rPr lang="it-IT" dirty="0" err="1">
                <a:solidFill>
                  <a:schemeClr val="bg1"/>
                </a:solidFill>
              </a:rPr>
              <a:t>find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the TD can </a:t>
            </a:r>
            <a:r>
              <a:rPr lang="it-IT" dirty="0" err="1">
                <a:solidFill>
                  <a:schemeClr val="bg1"/>
                </a:solidFill>
              </a:rPr>
              <a:t>decrease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between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versions</a:t>
            </a:r>
            <a:r>
              <a:rPr lang="it-IT" dirty="0">
                <a:solidFill>
                  <a:schemeClr val="bg1"/>
                </a:solidFill>
              </a:rPr>
              <a:t> due to </a:t>
            </a:r>
            <a:r>
              <a:rPr lang="it-IT" dirty="0" err="1">
                <a:solidFill>
                  <a:schemeClr val="bg1"/>
                </a:solidFill>
              </a:rPr>
              <a:t>refactoring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operations</a:t>
            </a:r>
            <a:r>
              <a:rPr lang="it-IT" dirty="0">
                <a:solidFill>
                  <a:schemeClr val="bg1"/>
                </a:solidFill>
              </a:rPr>
              <a:t> (for </a:t>
            </a:r>
            <a:r>
              <a:rPr lang="it-IT" dirty="0" err="1">
                <a:solidFill>
                  <a:schemeClr val="bg1"/>
                </a:solidFill>
              </a:rPr>
              <a:t>example</a:t>
            </a:r>
            <a:r>
              <a:rPr lang="it-IT" dirty="0">
                <a:solidFill>
                  <a:schemeClr val="bg1"/>
                </a:solidFill>
              </a:rPr>
              <a:t> due to an </a:t>
            </a:r>
            <a:r>
              <a:rPr lang="it-IT" dirty="0" err="1">
                <a:solidFill>
                  <a:schemeClr val="bg1"/>
                </a:solidFill>
              </a:rPr>
              <a:t>extract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class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refactoring</a:t>
            </a:r>
            <a:r>
              <a:rPr lang="it-IT" dirty="0">
                <a:solidFill>
                  <a:schemeClr val="bg1"/>
                </a:solidFill>
              </a:rPr>
              <a:t>) or, in some </a:t>
            </a:r>
            <a:r>
              <a:rPr lang="it-IT" dirty="0" err="1">
                <a:solidFill>
                  <a:schemeClr val="bg1"/>
                </a:solidFill>
              </a:rPr>
              <a:t>cases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increase</a:t>
            </a:r>
            <a:r>
              <a:rPr lang="it-IT" dirty="0">
                <a:solidFill>
                  <a:schemeClr val="bg1"/>
                </a:solidFill>
              </a:rPr>
              <a:t> due to the </a:t>
            </a:r>
            <a:r>
              <a:rPr lang="it-IT" dirty="0" err="1">
                <a:solidFill>
                  <a:schemeClr val="bg1"/>
                </a:solidFill>
              </a:rPr>
              <a:t>addition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functionalities</a:t>
            </a:r>
            <a:r>
              <a:rPr lang="it-IT" dirty="0">
                <a:solidFill>
                  <a:schemeClr val="bg1"/>
                </a:solidFill>
              </a:rPr>
              <a:t> to the </a:t>
            </a:r>
            <a:r>
              <a:rPr lang="it-IT" dirty="0" err="1">
                <a:solidFill>
                  <a:schemeClr val="bg1"/>
                </a:solidFill>
              </a:rPr>
              <a:t>app</a:t>
            </a:r>
            <a:r>
              <a:rPr lang="it-IT" dirty="0">
                <a:solidFill>
                  <a:schemeClr val="bg1"/>
                </a:solidFill>
              </a:rPr>
              <a:t> or due to the </a:t>
            </a:r>
            <a:r>
              <a:rPr lang="it-IT" dirty="0" err="1">
                <a:solidFill>
                  <a:schemeClr val="bg1"/>
                </a:solidFill>
              </a:rPr>
              <a:t>increment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classes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LOCs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between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versions</a:t>
            </a:r>
            <a:r>
              <a:rPr lang="it-IT" dirty="0">
                <a:solidFill>
                  <a:schemeClr val="bg1"/>
                </a:solidFill>
              </a:rPr>
              <a:t>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I </a:t>
            </a:r>
            <a:r>
              <a:rPr lang="it-IT" dirty="0" err="1">
                <a:solidFill>
                  <a:schemeClr val="bg1"/>
                </a:solidFill>
              </a:rPr>
              <a:t>find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majority</a:t>
            </a:r>
            <a:r>
              <a:rPr lang="it-IT" dirty="0">
                <a:solidFill>
                  <a:schemeClr val="bg1"/>
                </a:solidFill>
              </a:rPr>
              <a:t> of the self-</a:t>
            </a:r>
            <a:r>
              <a:rPr lang="it-IT" dirty="0" err="1">
                <a:solidFill>
                  <a:schemeClr val="bg1"/>
                </a:solidFill>
              </a:rPr>
              <a:t>admitted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comments</a:t>
            </a:r>
            <a:r>
              <a:rPr lang="it-IT" dirty="0">
                <a:solidFill>
                  <a:schemeClr val="bg1"/>
                </a:solidFill>
              </a:rPr>
              <a:t> are design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. The % of SATD </a:t>
            </a:r>
            <a:r>
              <a:rPr lang="it-IT" dirty="0" err="1">
                <a:solidFill>
                  <a:schemeClr val="bg1"/>
                </a:solidFill>
              </a:rPr>
              <a:t>comments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it’s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quite</a:t>
            </a:r>
            <a:r>
              <a:rPr lang="it-IT" dirty="0">
                <a:solidFill>
                  <a:schemeClr val="bg1"/>
                </a:solidFill>
              </a:rPr>
              <a:t> high in </a:t>
            </a:r>
            <a:r>
              <a:rPr lang="it-IT" dirty="0" err="1">
                <a:solidFill>
                  <a:schemeClr val="bg1"/>
                </a:solidFill>
              </a:rPr>
              <a:t>all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considered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apps</a:t>
            </a:r>
            <a:r>
              <a:rPr lang="it-IT" dirty="0">
                <a:solidFill>
                  <a:schemeClr val="bg1"/>
                </a:solidFill>
              </a:rPr>
              <a:t> (&gt;1%). </a:t>
            </a:r>
            <a:r>
              <a:rPr lang="it-IT" dirty="0" err="1">
                <a:solidFill>
                  <a:schemeClr val="bg1"/>
                </a:solidFill>
              </a:rPr>
              <a:t>Based</a:t>
            </a:r>
            <a:r>
              <a:rPr lang="it-IT" dirty="0">
                <a:solidFill>
                  <a:schemeClr val="bg1"/>
                </a:solidFill>
              </a:rPr>
              <a:t> on </a:t>
            </a: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result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say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the self-</a:t>
            </a:r>
            <a:r>
              <a:rPr lang="it-IT" dirty="0" err="1">
                <a:solidFill>
                  <a:schemeClr val="bg1"/>
                </a:solidFill>
              </a:rPr>
              <a:t>admitted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types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developers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admit</a:t>
            </a:r>
            <a:r>
              <a:rPr lang="it-IT" dirty="0">
                <a:solidFill>
                  <a:schemeClr val="bg1"/>
                </a:solidFill>
              </a:rPr>
              <a:t> to the </a:t>
            </a:r>
            <a:r>
              <a:rPr lang="it-IT" dirty="0" err="1">
                <a:solidFill>
                  <a:schemeClr val="bg1"/>
                </a:solidFill>
              </a:rPr>
              <a:t>most</a:t>
            </a:r>
            <a:r>
              <a:rPr lang="it-IT" dirty="0">
                <a:solidFill>
                  <a:schemeClr val="bg1"/>
                </a:solidFill>
              </a:rPr>
              <a:t> are </a:t>
            </a:r>
            <a:r>
              <a:rPr lang="it-IT" dirty="0" err="1">
                <a:solidFill>
                  <a:schemeClr val="bg1"/>
                </a:solidFill>
              </a:rPr>
              <a:t>related</a:t>
            </a:r>
            <a:r>
              <a:rPr lang="it-IT" dirty="0">
                <a:solidFill>
                  <a:schemeClr val="bg1"/>
                </a:solidFill>
              </a:rPr>
              <a:t> with the design of the </a:t>
            </a:r>
            <a:r>
              <a:rPr lang="it-IT" dirty="0" err="1">
                <a:solidFill>
                  <a:schemeClr val="bg1"/>
                </a:solidFill>
              </a:rPr>
              <a:t>project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potentially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indicating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developers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feel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need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admit</a:t>
            </a:r>
            <a:r>
              <a:rPr lang="it-IT" dirty="0">
                <a:solidFill>
                  <a:schemeClr val="bg1"/>
                </a:solidFill>
              </a:rPr>
              <a:t> and be </a:t>
            </a:r>
            <a:r>
              <a:rPr lang="it-IT" dirty="0" err="1">
                <a:solidFill>
                  <a:schemeClr val="bg1"/>
                </a:solidFill>
              </a:rPr>
              <a:t>forthcoming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about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such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525151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41" y="583345"/>
            <a:ext cx="11083717" cy="78305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800" b="1" cap="all" dirty="0">
                <a:solidFill>
                  <a:schemeClr val="bg1"/>
                </a:solidFill>
              </a:rPr>
              <a:t>CONCLUSIONS AND FUTURE WORK</a:t>
            </a:r>
            <a:endParaRPr lang="en-US" sz="48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B59799C-C086-804E-AFCF-825F212C3FCE}"/>
              </a:ext>
            </a:extLst>
          </p:cNvPr>
          <p:cNvSpPr txBox="1"/>
          <p:nvPr/>
        </p:nvSpPr>
        <p:spPr>
          <a:xfrm>
            <a:off x="946496" y="1618501"/>
            <a:ext cx="108746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In </a:t>
            </a:r>
            <a:r>
              <a:rPr lang="it-IT" dirty="0" err="1">
                <a:solidFill>
                  <a:schemeClr val="bg1"/>
                </a:solidFill>
              </a:rPr>
              <a:t>all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apps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considered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probability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change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quite</a:t>
            </a:r>
            <a:r>
              <a:rPr lang="it-IT" dirty="0">
                <a:solidFill>
                  <a:schemeClr val="bg1"/>
                </a:solidFill>
              </a:rPr>
              <a:t> high </a:t>
            </a:r>
            <a:r>
              <a:rPr lang="it-IT" dirty="0" err="1">
                <a:solidFill>
                  <a:schemeClr val="bg1"/>
                </a:solidFill>
              </a:rPr>
              <a:t>because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it’s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higher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than</a:t>
            </a:r>
            <a:r>
              <a:rPr lang="it-IT" dirty="0">
                <a:solidFill>
                  <a:schemeClr val="bg1"/>
                </a:solidFill>
              </a:rPr>
              <a:t> 0.5. </a:t>
            </a: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means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apps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have</a:t>
            </a:r>
            <a:r>
              <a:rPr lang="it-IT" dirty="0">
                <a:solidFill>
                  <a:schemeClr val="bg1"/>
                </a:solidFill>
              </a:rPr>
              <a:t> the 50% to be </a:t>
            </a:r>
            <a:r>
              <a:rPr lang="it-IT" dirty="0" err="1">
                <a:solidFill>
                  <a:schemeClr val="bg1"/>
                </a:solidFill>
              </a:rPr>
              <a:t>changed</a:t>
            </a:r>
            <a:r>
              <a:rPr lang="it-IT" dirty="0">
                <a:solidFill>
                  <a:schemeClr val="bg1"/>
                </a:solidFill>
              </a:rPr>
              <a:t> in the future. </a:t>
            </a:r>
            <a:r>
              <a:rPr lang="it-IT" dirty="0" err="1">
                <a:solidFill>
                  <a:schemeClr val="bg1"/>
                </a:solidFill>
              </a:rPr>
              <a:t>Moreover</a:t>
            </a:r>
            <a:r>
              <a:rPr lang="it-IT" dirty="0">
                <a:solidFill>
                  <a:schemeClr val="bg1"/>
                </a:solidFill>
              </a:rPr>
              <a:t>, the TD </a:t>
            </a:r>
            <a:r>
              <a:rPr lang="it-IT" dirty="0" err="1">
                <a:solidFill>
                  <a:schemeClr val="bg1"/>
                </a:solidFill>
              </a:rPr>
              <a:t>seems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not</a:t>
            </a:r>
            <a:r>
              <a:rPr lang="it-IT" dirty="0">
                <a:solidFill>
                  <a:schemeClr val="bg1"/>
                </a:solidFill>
              </a:rPr>
              <a:t> to impact on </a:t>
            </a:r>
            <a:r>
              <a:rPr lang="it-IT" dirty="0" err="1">
                <a:solidFill>
                  <a:schemeClr val="bg1"/>
                </a:solidFill>
              </a:rPr>
              <a:t>change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proneness</a:t>
            </a:r>
            <a:r>
              <a:rPr lang="it-IT" dirty="0">
                <a:solidFill>
                  <a:schemeClr val="bg1"/>
                </a:solidFill>
              </a:rPr>
              <a:t> the, in some </a:t>
            </a:r>
            <a:r>
              <a:rPr lang="it-IT" dirty="0" err="1">
                <a:solidFill>
                  <a:schemeClr val="bg1"/>
                </a:solidFill>
              </a:rPr>
              <a:t>cases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even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increased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when</a:t>
            </a:r>
            <a:r>
              <a:rPr lang="it-IT" dirty="0">
                <a:solidFill>
                  <a:schemeClr val="bg1"/>
                </a:solidFill>
              </a:rPr>
              <a:t> the TD </a:t>
            </a:r>
            <a:r>
              <a:rPr lang="it-IT" dirty="0" err="1">
                <a:solidFill>
                  <a:schemeClr val="bg1"/>
                </a:solidFill>
              </a:rPr>
              <a:t>decreased</a:t>
            </a:r>
            <a:r>
              <a:rPr lang="it-IT" dirty="0">
                <a:solidFill>
                  <a:schemeClr val="bg1"/>
                </a:solidFill>
              </a:rPr>
              <a:t>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In the </a:t>
            </a:r>
            <a:r>
              <a:rPr lang="it-IT" dirty="0" err="1">
                <a:solidFill>
                  <a:schemeClr val="bg1"/>
                </a:solidFill>
              </a:rPr>
              <a:t>projects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analyzed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there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weren't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many</a:t>
            </a:r>
            <a:r>
              <a:rPr lang="it-IT" dirty="0">
                <a:solidFill>
                  <a:schemeClr val="bg1"/>
                </a:solidFill>
              </a:rPr>
              <a:t> fixing </a:t>
            </a:r>
            <a:r>
              <a:rPr lang="it-IT" dirty="0" err="1">
                <a:solidFill>
                  <a:schemeClr val="bg1"/>
                </a:solidFill>
              </a:rPr>
              <a:t>operations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but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when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were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they</a:t>
            </a:r>
            <a:r>
              <a:rPr lang="it-IT" dirty="0">
                <a:solidFill>
                  <a:schemeClr val="bg1"/>
                </a:solidFill>
              </a:rPr>
              <a:t> do </a:t>
            </a:r>
            <a:r>
              <a:rPr lang="it-IT" dirty="0" err="1">
                <a:solidFill>
                  <a:schemeClr val="bg1"/>
                </a:solidFill>
              </a:rPr>
              <a:t>not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seem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have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contributed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neither</a:t>
            </a:r>
            <a:r>
              <a:rPr lang="it-IT" dirty="0">
                <a:solidFill>
                  <a:schemeClr val="bg1"/>
                </a:solidFill>
              </a:rPr>
              <a:t> to the </a:t>
            </a:r>
            <a:r>
              <a:rPr lang="it-IT" dirty="0" err="1">
                <a:solidFill>
                  <a:schemeClr val="bg1"/>
                </a:solidFill>
              </a:rPr>
              <a:t>decrease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nor</a:t>
            </a:r>
            <a:r>
              <a:rPr lang="it-IT" dirty="0">
                <a:solidFill>
                  <a:schemeClr val="bg1"/>
                </a:solidFill>
              </a:rPr>
              <a:t> to the </a:t>
            </a:r>
            <a:r>
              <a:rPr lang="it-IT" dirty="0" err="1">
                <a:solidFill>
                  <a:schemeClr val="bg1"/>
                </a:solidFill>
              </a:rPr>
              <a:t>increase</a:t>
            </a:r>
            <a:r>
              <a:rPr lang="it-IT" dirty="0">
                <a:solidFill>
                  <a:schemeClr val="bg1"/>
                </a:solidFill>
              </a:rPr>
              <a:t> of TD.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I </a:t>
            </a:r>
            <a:r>
              <a:rPr lang="it-IT" dirty="0" err="1">
                <a:solidFill>
                  <a:schemeClr val="bg1"/>
                </a:solidFill>
              </a:rPr>
              <a:t>hope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work </a:t>
            </a:r>
            <a:r>
              <a:rPr lang="it-IT" dirty="0" err="1">
                <a:solidFill>
                  <a:schemeClr val="bg1"/>
                </a:solidFill>
              </a:rPr>
              <a:t>will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encourage</a:t>
            </a:r>
            <a:r>
              <a:rPr lang="it-IT" dirty="0">
                <a:solidFill>
                  <a:schemeClr val="bg1"/>
                </a:solidFill>
              </a:rPr>
              <a:t> future </a:t>
            </a:r>
            <a:r>
              <a:rPr lang="it-IT" dirty="0" err="1">
                <a:solidFill>
                  <a:schemeClr val="bg1"/>
                </a:solidFill>
              </a:rPr>
              <a:t>research</a:t>
            </a:r>
            <a:r>
              <a:rPr lang="it-IT" dirty="0">
                <a:solidFill>
                  <a:schemeClr val="bg1"/>
                </a:solidFill>
              </a:rPr>
              <a:t> in the area of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 and self-</a:t>
            </a:r>
            <a:r>
              <a:rPr lang="it-IT" dirty="0" err="1">
                <a:solidFill>
                  <a:schemeClr val="bg1"/>
                </a:solidFill>
              </a:rPr>
              <a:t>admitted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 in the </a:t>
            </a:r>
            <a:r>
              <a:rPr lang="it-IT" dirty="0" err="1">
                <a:solidFill>
                  <a:schemeClr val="bg1"/>
                </a:solidFill>
              </a:rPr>
              <a:t>context</a:t>
            </a:r>
            <a:r>
              <a:rPr lang="it-IT" dirty="0">
                <a:solidFill>
                  <a:schemeClr val="bg1"/>
                </a:solidFill>
              </a:rPr>
              <a:t> of mobile </a:t>
            </a:r>
            <a:r>
              <a:rPr lang="it-IT" dirty="0" err="1">
                <a:solidFill>
                  <a:schemeClr val="bg1"/>
                </a:solidFill>
              </a:rPr>
              <a:t>application</a:t>
            </a:r>
            <a:r>
              <a:rPr lang="it-IT" dirty="0">
                <a:solidFill>
                  <a:schemeClr val="bg1"/>
                </a:solidFill>
              </a:rPr>
              <a:t>. 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I </a:t>
            </a:r>
            <a:r>
              <a:rPr lang="it-IT" dirty="0" err="1">
                <a:solidFill>
                  <a:schemeClr val="bg1"/>
                </a:solidFill>
              </a:rPr>
              <a:t>also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think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the information </a:t>
            </a:r>
            <a:r>
              <a:rPr lang="it-IT" dirty="0" err="1">
                <a:solidFill>
                  <a:schemeClr val="bg1"/>
                </a:solidFill>
              </a:rPr>
              <a:t>provided</a:t>
            </a:r>
            <a:r>
              <a:rPr lang="it-IT" dirty="0">
                <a:solidFill>
                  <a:schemeClr val="bg1"/>
                </a:solidFill>
              </a:rPr>
              <a:t> by </a:t>
            </a: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dataset</a:t>
            </a:r>
            <a:r>
              <a:rPr lang="it-IT" dirty="0">
                <a:solidFill>
                  <a:schemeClr val="bg1"/>
                </a:solidFill>
              </a:rPr>
              <a:t> can be a </a:t>
            </a:r>
            <a:r>
              <a:rPr lang="it-IT" dirty="0" err="1">
                <a:solidFill>
                  <a:schemeClr val="bg1"/>
                </a:solidFill>
              </a:rPr>
              <a:t>cornerstone</a:t>
            </a:r>
            <a:r>
              <a:rPr lang="it-IT" dirty="0">
                <a:solidFill>
                  <a:schemeClr val="bg1"/>
                </a:solidFill>
              </a:rPr>
              <a:t> for more </a:t>
            </a:r>
            <a:r>
              <a:rPr lang="it-IT" dirty="0" err="1">
                <a:solidFill>
                  <a:schemeClr val="bg1"/>
                </a:solidFill>
              </a:rPr>
              <a:t>advanced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techniques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natural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language</a:t>
            </a:r>
            <a:r>
              <a:rPr lang="it-IT" dirty="0">
                <a:solidFill>
                  <a:schemeClr val="bg1"/>
                </a:solidFill>
              </a:rPr>
              <a:t> processing. 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In a future work I </a:t>
            </a:r>
            <a:r>
              <a:rPr lang="it-IT" dirty="0" err="1">
                <a:solidFill>
                  <a:schemeClr val="bg1"/>
                </a:solidFill>
              </a:rPr>
              <a:t>plan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improve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current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analysis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adding</a:t>
            </a:r>
            <a:r>
              <a:rPr lang="it-IT" dirty="0">
                <a:solidFill>
                  <a:schemeClr val="bg1"/>
                </a:solidFill>
              </a:rPr>
              <a:t> more </a:t>
            </a:r>
            <a:r>
              <a:rPr lang="it-IT" dirty="0" err="1">
                <a:solidFill>
                  <a:schemeClr val="bg1"/>
                </a:solidFill>
              </a:rPr>
              <a:t>projects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. With a </a:t>
            </a:r>
            <a:r>
              <a:rPr lang="it-IT" dirty="0" err="1">
                <a:solidFill>
                  <a:schemeClr val="bg1"/>
                </a:solidFill>
              </a:rPr>
              <a:t>richer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dataset</a:t>
            </a:r>
            <a:r>
              <a:rPr lang="it-IT" dirty="0">
                <a:solidFill>
                  <a:schemeClr val="bg1"/>
                </a:solidFill>
              </a:rPr>
              <a:t> I </a:t>
            </a:r>
            <a:r>
              <a:rPr lang="it-IT" dirty="0" err="1">
                <a:solidFill>
                  <a:schemeClr val="bg1"/>
                </a:solidFill>
              </a:rPr>
              <a:t>expect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more </a:t>
            </a:r>
            <a:r>
              <a:rPr lang="it-IT" dirty="0" err="1">
                <a:solidFill>
                  <a:schemeClr val="bg1"/>
                </a:solidFill>
              </a:rPr>
              <a:t>patterns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characteristics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 and self-</a:t>
            </a:r>
            <a:r>
              <a:rPr lang="it-IT" dirty="0" err="1">
                <a:solidFill>
                  <a:schemeClr val="bg1"/>
                </a:solidFill>
              </a:rPr>
              <a:t>admitted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will</a:t>
            </a:r>
            <a:r>
              <a:rPr lang="it-IT" dirty="0">
                <a:solidFill>
                  <a:schemeClr val="bg1"/>
                </a:solidFill>
              </a:rPr>
              <a:t> be </a:t>
            </a:r>
            <a:r>
              <a:rPr lang="it-IT" dirty="0" err="1">
                <a:solidFill>
                  <a:schemeClr val="bg1"/>
                </a:solidFill>
              </a:rPr>
              <a:t>retrieved</a:t>
            </a:r>
            <a:r>
              <a:rPr lang="it-IT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721655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054" y="580217"/>
            <a:ext cx="4793892" cy="10414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5400" b="1" cap="all" dirty="0">
                <a:solidFill>
                  <a:schemeClr val="bg1"/>
                </a:solidFill>
              </a:rPr>
              <a:t>REFERENCES</a:t>
            </a:r>
            <a:endParaRPr lang="en-US" sz="54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8C72B90-651A-0F4D-9DEA-D04502F2F274}"/>
              </a:ext>
            </a:extLst>
          </p:cNvPr>
          <p:cNvSpPr txBox="1"/>
          <p:nvPr/>
        </p:nvSpPr>
        <p:spPr>
          <a:xfrm>
            <a:off x="1099893" y="2166132"/>
            <a:ext cx="107081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W</a:t>
            </a:r>
            <a:r>
              <a:rPr lang="it-IT" dirty="0">
                <a:solidFill>
                  <a:schemeClr val="bg1"/>
                </a:solidFill>
              </a:rPr>
              <a:t>. Cunningham. The </a:t>
            </a:r>
            <a:r>
              <a:rPr lang="it-IT" dirty="0" err="1">
                <a:solidFill>
                  <a:schemeClr val="bg1"/>
                </a:solidFill>
              </a:rPr>
              <a:t>WyCash</a:t>
            </a:r>
            <a:r>
              <a:rPr lang="it-IT" dirty="0">
                <a:solidFill>
                  <a:schemeClr val="bg1"/>
                </a:solidFill>
              </a:rPr>
              <a:t> portfolio management </a:t>
            </a:r>
            <a:r>
              <a:rPr lang="it-IT" dirty="0" err="1">
                <a:solidFill>
                  <a:schemeClr val="bg1"/>
                </a:solidFill>
              </a:rPr>
              <a:t>system</a:t>
            </a:r>
            <a:r>
              <a:rPr lang="it-IT" dirty="0">
                <a:solidFill>
                  <a:schemeClr val="bg1"/>
                </a:solidFill>
              </a:rPr>
              <a:t>. OOPS Messenger, 4(2):29{30, 1993. 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A. </a:t>
            </a:r>
            <a:r>
              <a:rPr lang="it-IT" dirty="0" err="1">
                <a:solidFill>
                  <a:schemeClr val="bg1"/>
                </a:solidFill>
              </a:rPr>
              <a:t>Potdar</a:t>
            </a:r>
            <a:r>
              <a:rPr lang="it-IT" dirty="0">
                <a:solidFill>
                  <a:schemeClr val="bg1"/>
                </a:solidFill>
              </a:rPr>
              <a:t> and E. </a:t>
            </a:r>
            <a:r>
              <a:rPr lang="it-IT" dirty="0" err="1">
                <a:solidFill>
                  <a:schemeClr val="bg1"/>
                </a:solidFill>
              </a:rPr>
              <a:t>Shihab</a:t>
            </a:r>
            <a:r>
              <a:rPr lang="it-IT" dirty="0">
                <a:solidFill>
                  <a:schemeClr val="bg1"/>
                </a:solidFill>
              </a:rPr>
              <a:t>. An </a:t>
            </a:r>
            <a:r>
              <a:rPr lang="it-IT" dirty="0" err="1">
                <a:solidFill>
                  <a:schemeClr val="bg1"/>
                </a:solidFill>
              </a:rPr>
              <a:t>exploratory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study</a:t>
            </a:r>
            <a:r>
              <a:rPr lang="it-IT" dirty="0">
                <a:solidFill>
                  <a:schemeClr val="bg1"/>
                </a:solidFill>
              </a:rPr>
              <a:t> on self-</a:t>
            </a:r>
            <a:r>
              <a:rPr lang="it-IT" dirty="0" err="1">
                <a:solidFill>
                  <a:schemeClr val="bg1"/>
                </a:solidFill>
              </a:rPr>
              <a:t>admitted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. In </a:t>
            </a:r>
            <a:r>
              <a:rPr lang="it-IT" dirty="0" err="1">
                <a:solidFill>
                  <a:schemeClr val="bg1"/>
                </a:solidFill>
              </a:rPr>
              <a:t>Proceedings</a:t>
            </a:r>
            <a:r>
              <a:rPr lang="it-IT" dirty="0">
                <a:solidFill>
                  <a:schemeClr val="bg1"/>
                </a:solidFill>
              </a:rPr>
              <a:t> of the 2014 IEEE International Conference on Software </a:t>
            </a:r>
            <a:r>
              <a:rPr lang="it-IT" dirty="0" err="1">
                <a:solidFill>
                  <a:schemeClr val="bg1"/>
                </a:solidFill>
              </a:rPr>
              <a:t>Maintenance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Evolution</a:t>
            </a:r>
            <a:r>
              <a:rPr lang="it-IT" dirty="0">
                <a:solidFill>
                  <a:schemeClr val="bg1"/>
                </a:solidFill>
              </a:rPr>
              <a:t>, ICSME '14, </a:t>
            </a:r>
            <a:r>
              <a:rPr lang="it-IT" dirty="0" err="1">
                <a:solidFill>
                  <a:schemeClr val="bg1"/>
                </a:solidFill>
              </a:rPr>
              <a:t>pages</a:t>
            </a:r>
            <a:r>
              <a:rPr lang="it-IT" dirty="0">
                <a:solidFill>
                  <a:schemeClr val="bg1"/>
                </a:solidFill>
              </a:rPr>
              <a:t> 91{100, 2014.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Gabriele </a:t>
            </a:r>
            <a:r>
              <a:rPr lang="it-IT" dirty="0" err="1">
                <a:solidFill>
                  <a:schemeClr val="bg1"/>
                </a:solidFill>
              </a:rPr>
              <a:t>Bavota</a:t>
            </a:r>
            <a:r>
              <a:rPr lang="it-IT" dirty="0">
                <a:solidFill>
                  <a:schemeClr val="bg1"/>
                </a:solidFill>
              </a:rPr>
              <a:t>, Barbara Russo. A Large-Scale </a:t>
            </a:r>
            <a:r>
              <a:rPr lang="it-IT" dirty="0" err="1">
                <a:solidFill>
                  <a:schemeClr val="bg1"/>
                </a:solidFill>
              </a:rPr>
              <a:t>Empirical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Study</a:t>
            </a:r>
            <a:r>
              <a:rPr lang="it-IT" dirty="0">
                <a:solidFill>
                  <a:schemeClr val="bg1"/>
                </a:solidFill>
              </a:rPr>
              <a:t> on Self-</a:t>
            </a:r>
            <a:r>
              <a:rPr lang="it-IT" dirty="0" err="1">
                <a:solidFill>
                  <a:schemeClr val="bg1"/>
                </a:solidFill>
              </a:rPr>
              <a:t>Admitted</a:t>
            </a:r>
            <a:r>
              <a:rPr lang="it-IT" dirty="0">
                <a:solidFill>
                  <a:schemeClr val="bg1"/>
                </a:solidFill>
              </a:rPr>
              <a:t> Technical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. 2016 IEEE/ACM 13th </a:t>
            </a:r>
            <a:r>
              <a:rPr lang="it-IT" dirty="0" err="1">
                <a:solidFill>
                  <a:schemeClr val="bg1"/>
                </a:solidFill>
              </a:rPr>
              <a:t>Working</a:t>
            </a:r>
            <a:r>
              <a:rPr lang="it-IT" dirty="0">
                <a:solidFill>
                  <a:schemeClr val="bg1"/>
                </a:solidFill>
              </a:rPr>
              <a:t> Conference on </a:t>
            </a:r>
            <a:r>
              <a:rPr lang="it-IT" dirty="0" err="1">
                <a:solidFill>
                  <a:schemeClr val="bg1"/>
                </a:solidFill>
              </a:rPr>
              <a:t>Mining</a:t>
            </a:r>
            <a:r>
              <a:rPr lang="it-IT" dirty="0">
                <a:solidFill>
                  <a:schemeClr val="bg1"/>
                </a:solidFill>
              </a:rPr>
              <a:t> Software </a:t>
            </a:r>
            <a:r>
              <a:rPr lang="it-IT" dirty="0" err="1">
                <a:solidFill>
                  <a:schemeClr val="bg1"/>
                </a:solidFill>
              </a:rPr>
              <a:t>Repositories</a:t>
            </a:r>
            <a:r>
              <a:rPr lang="it-IT" dirty="0">
                <a:solidFill>
                  <a:schemeClr val="bg1"/>
                </a:solidFill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Everton</a:t>
            </a:r>
            <a:r>
              <a:rPr lang="it-IT" dirty="0">
                <a:solidFill>
                  <a:schemeClr val="bg1"/>
                </a:solidFill>
              </a:rPr>
              <a:t> da S. Maldonado and </a:t>
            </a:r>
            <a:r>
              <a:rPr lang="it-IT" dirty="0" err="1">
                <a:solidFill>
                  <a:schemeClr val="bg1"/>
                </a:solidFill>
              </a:rPr>
              <a:t>Emad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Shihab</a:t>
            </a:r>
            <a:r>
              <a:rPr lang="it-IT" dirty="0">
                <a:solidFill>
                  <a:schemeClr val="bg1"/>
                </a:solidFill>
              </a:rPr>
              <a:t>. </a:t>
            </a:r>
            <a:r>
              <a:rPr lang="it-IT" dirty="0" err="1">
                <a:solidFill>
                  <a:schemeClr val="bg1"/>
                </a:solidFill>
              </a:rPr>
              <a:t>Detecting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Quantifying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Different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Types</a:t>
            </a:r>
            <a:r>
              <a:rPr lang="it-IT" dirty="0">
                <a:solidFill>
                  <a:schemeClr val="bg1"/>
                </a:solidFill>
              </a:rPr>
              <a:t> of Self- </a:t>
            </a:r>
            <a:r>
              <a:rPr lang="it-IT" dirty="0" err="1">
                <a:solidFill>
                  <a:schemeClr val="bg1"/>
                </a:solidFill>
              </a:rPr>
              <a:t>Admitted</a:t>
            </a:r>
            <a:r>
              <a:rPr lang="it-IT" dirty="0">
                <a:solidFill>
                  <a:schemeClr val="bg1"/>
                </a:solidFill>
              </a:rPr>
              <a:t> Technical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 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0581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B24C7E-7B2F-E747-B4F8-4B9CB4E8E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4027" y="590062"/>
            <a:ext cx="5309140" cy="2838938"/>
          </a:xfrm>
        </p:spPr>
        <p:txBody>
          <a:bodyPr>
            <a:normAutofit/>
          </a:bodyPr>
          <a:lstStyle/>
          <a:p>
            <a:pPr algn="ctr"/>
            <a:r>
              <a:rPr lang="it-IT" sz="4600" dirty="0">
                <a:solidFill>
                  <a:schemeClr val="bg1"/>
                </a:solidFill>
              </a:rPr>
              <a:t>(Self-admitted) Technical debt in mobile applications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C36DC2A-97B9-D346-89C0-C8F543D2A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9335" y="3530935"/>
            <a:ext cx="4978523" cy="299252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it-IT" sz="2000" b="1" dirty="0" err="1">
                <a:solidFill>
                  <a:schemeClr val="bg1"/>
                </a:solidFill>
              </a:rPr>
              <a:t>Student</a:t>
            </a:r>
            <a:r>
              <a:rPr lang="it-IT" sz="2000" b="1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</a:rPr>
              <a:t>Federico De Roma</a:t>
            </a:r>
          </a:p>
          <a:p>
            <a:pPr algn="ctr"/>
            <a:r>
              <a:rPr lang="it-IT" sz="2000" dirty="0" err="1">
                <a:solidFill>
                  <a:schemeClr val="bg1"/>
                </a:solidFill>
              </a:rPr>
              <a:t>Universita</a:t>
            </a:r>
            <a:r>
              <a:rPr lang="it-IT" sz="2000" dirty="0">
                <a:solidFill>
                  <a:schemeClr val="bg1"/>
                </a:solidFill>
              </a:rPr>
              <a:t>̀ degli Studi di Salerno </a:t>
            </a:r>
            <a:r>
              <a:rPr lang="it-IT" sz="2000" dirty="0" err="1">
                <a:solidFill>
                  <a:schemeClr val="bg1"/>
                </a:solidFill>
              </a:rPr>
              <a:t>f.deroma@studenti.unisa.it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it-IT" sz="2000" dirty="0">
              <a:solidFill>
                <a:schemeClr val="bg1"/>
              </a:solidFill>
            </a:endParaRPr>
          </a:p>
          <a:p>
            <a:pPr algn="ctr"/>
            <a:r>
              <a:rPr lang="it-IT" sz="2000" b="1" dirty="0" err="1">
                <a:solidFill>
                  <a:schemeClr val="bg1"/>
                </a:solidFill>
              </a:rPr>
              <a:t>External</a:t>
            </a:r>
            <a:r>
              <a:rPr lang="it-IT" sz="2000" b="1" dirty="0">
                <a:solidFill>
                  <a:schemeClr val="bg1"/>
                </a:solidFill>
              </a:rPr>
              <a:t> Advisor: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</a:rPr>
              <a:t>Gemma </a:t>
            </a:r>
            <a:r>
              <a:rPr lang="it-IT" sz="2000" dirty="0" err="1">
                <a:solidFill>
                  <a:schemeClr val="bg1"/>
                </a:solidFill>
              </a:rPr>
              <a:t>Catolino</a:t>
            </a:r>
            <a:endParaRPr lang="it-IT" sz="2000" dirty="0">
              <a:solidFill>
                <a:schemeClr val="bg1"/>
              </a:solidFill>
            </a:endParaRPr>
          </a:p>
          <a:p>
            <a:pPr algn="ctr"/>
            <a:r>
              <a:rPr lang="it-IT" sz="2000" dirty="0">
                <a:solidFill>
                  <a:schemeClr val="bg1"/>
                </a:solidFill>
              </a:rPr>
              <a:t>Post-</a:t>
            </a:r>
            <a:r>
              <a:rPr lang="it-IT" sz="2000" dirty="0" err="1">
                <a:solidFill>
                  <a:schemeClr val="bg1"/>
                </a:solidFill>
              </a:rPr>
              <a:t>doctoral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researcher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at</a:t>
            </a:r>
            <a:r>
              <a:rPr lang="it-IT" sz="2000" dirty="0">
                <a:solidFill>
                  <a:schemeClr val="bg1"/>
                </a:solidFill>
              </a:rPr>
              <a:t> the Delft</a:t>
            </a:r>
          </a:p>
          <a:p>
            <a:pPr algn="ctr"/>
            <a:r>
              <a:rPr lang="it-IT" sz="2000" dirty="0" err="1">
                <a:solidFill>
                  <a:schemeClr val="bg1"/>
                </a:solidFill>
              </a:rPr>
              <a:t>University</a:t>
            </a:r>
            <a:r>
              <a:rPr lang="it-IT" sz="2000" dirty="0">
                <a:solidFill>
                  <a:schemeClr val="bg1"/>
                </a:solidFill>
              </a:rPr>
              <a:t> of Technology, NL</a:t>
            </a:r>
          </a:p>
          <a:p>
            <a:pPr algn="ctr"/>
            <a:r>
              <a:rPr lang="it-IT" sz="2000" dirty="0" err="1">
                <a:solidFill>
                  <a:schemeClr val="bg1"/>
                </a:solidFill>
              </a:rPr>
              <a:t>g.catolino@tudelft.nl</a:t>
            </a:r>
            <a:endParaRPr lang="it-IT" sz="2000" dirty="0">
              <a:solidFill>
                <a:schemeClr val="bg1"/>
              </a:solidFill>
            </a:endParaRPr>
          </a:p>
          <a:p>
            <a:pPr algn="ctr"/>
            <a:endParaRPr lang="it-IT" sz="2000" dirty="0">
              <a:solidFill>
                <a:schemeClr val="bg1"/>
              </a:solidFill>
            </a:endParaRPr>
          </a:p>
          <a:p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3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836425" y="5436655"/>
            <a:ext cx="151536" cy="151536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245175" y="5896734"/>
            <a:ext cx="108625" cy="1086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554288" y="6038004"/>
            <a:ext cx="95759" cy="9575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BAAF43-0CAF-7742-8BE1-AF198D9D9118}"/>
              </a:ext>
            </a:extLst>
          </p:cNvPr>
          <p:cNvSpPr txBox="1"/>
          <p:nvPr/>
        </p:nvSpPr>
        <p:spPr>
          <a:xfrm>
            <a:off x="7628004" y="249208"/>
            <a:ext cx="4692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SOFTWARE DEPENDABILITY PROJECT</a:t>
            </a:r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4E62D08-6313-F54C-95FA-6995573AAC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99" r="2790"/>
          <a:stretch/>
        </p:blipFill>
        <p:spPr>
          <a:xfrm>
            <a:off x="1111899" y="348638"/>
            <a:ext cx="5067986" cy="63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64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54963EF-E29C-0542-B01E-B1397F2906D8}"/>
              </a:ext>
            </a:extLst>
          </p:cNvPr>
          <p:cNvSpPr txBox="1"/>
          <p:nvPr/>
        </p:nvSpPr>
        <p:spPr>
          <a:xfrm>
            <a:off x="1251737" y="2457990"/>
            <a:ext cx="37091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Several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authors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developed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techniques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tools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aimed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detecting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specific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types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like</a:t>
            </a:r>
            <a:r>
              <a:rPr lang="it-IT" dirty="0">
                <a:solidFill>
                  <a:schemeClr val="bg1"/>
                </a:solidFill>
              </a:rPr>
              <a:t> code </a:t>
            </a:r>
            <a:r>
              <a:rPr lang="it-IT" dirty="0" err="1">
                <a:solidFill>
                  <a:schemeClr val="bg1"/>
                </a:solidFill>
              </a:rPr>
              <a:t>smells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coding</a:t>
            </a:r>
            <a:r>
              <a:rPr lang="it-IT" dirty="0">
                <a:solidFill>
                  <a:schemeClr val="bg1"/>
                </a:solidFill>
              </a:rPr>
              <a:t> style </a:t>
            </a:r>
            <a:r>
              <a:rPr lang="it-IT" dirty="0" err="1">
                <a:solidFill>
                  <a:schemeClr val="bg1"/>
                </a:solidFill>
              </a:rPr>
              <a:t>violations</a:t>
            </a:r>
            <a:r>
              <a:rPr lang="it-IT" dirty="0">
                <a:solidFill>
                  <a:schemeClr val="bg1"/>
                </a:solidFill>
              </a:rPr>
              <a:t>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But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little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know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dirty="0" err="1">
                <a:solidFill>
                  <a:schemeClr val="bg1"/>
                </a:solidFill>
              </a:rPr>
              <a:t>known</a:t>
            </a:r>
            <a:r>
              <a:rPr lang="it-IT" dirty="0">
                <a:solidFill>
                  <a:schemeClr val="bg1"/>
                </a:solidFill>
              </a:rPr>
              <a:t> in the </a:t>
            </a:r>
            <a:r>
              <a:rPr lang="it-IT" dirty="0" err="1">
                <a:solidFill>
                  <a:schemeClr val="bg1"/>
                </a:solidFill>
              </a:rPr>
              <a:t>context</a:t>
            </a:r>
            <a:r>
              <a:rPr lang="it-IT" dirty="0">
                <a:solidFill>
                  <a:schemeClr val="bg1"/>
                </a:solidFill>
              </a:rPr>
              <a:t> of mobile </a:t>
            </a:r>
            <a:r>
              <a:rPr lang="it-IT" dirty="0" err="1">
                <a:solidFill>
                  <a:schemeClr val="bg1"/>
                </a:solidFill>
              </a:rPr>
              <a:t>application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magine 4" descr="Immagine che contiene interni, sedendo, tavolo, remoto&#10;&#10;Descrizione generata automaticamente">
            <a:extLst>
              <a:ext uri="{FF2B5EF4-FFF2-40B4-BE49-F238E27FC236}">
                <a16:creationId xmlns:a16="http://schemas.microsoft.com/office/drawing/2014/main" id="{D9C39E7E-D014-3B45-AAB3-1E0810E6C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951" y="2182623"/>
            <a:ext cx="6023040" cy="3413056"/>
          </a:xfrm>
          <a:prstGeom prst="rect">
            <a:avLst/>
          </a:prstGeom>
        </p:spPr>
      </p:pic>
      <p:sp>
        <p:nvSpPr>
          <p:cNvPr id="21" name="Titolo 1">
            <a:extLst>
              <a:ext uri="{FF2B5EF4-FFF2-40B4-BE49-F238E27FC236}">
                <a16:creationId xmlns:a16="http://schemas.microsoft.com/office/drawing/2014/main" id="{4CEFF3DD-4E7D-C041-8BC3-61CC8D1475C7}"/>
              </a:ext>
            </a:extLst>
          </p:cNvPr>
          <p:cNvSpPr txBox="1">
            <a:spLocks/>
          </p:cNvSpPr>
          <p:nvPr/>
        </p:nvSpPr>
        <p:spPr>
          <a:xfrm>
            <a:off x="-651552" y="431351"/>
            <a:ext cx="12577005" cy="10414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700" b="1" cap="all" dirty="0">
                <a:solidFill>
                  <a:schemeClr val="bg1"/>
                </a:solidFill>
              </a:rPr>
              <a:t>CONTEXT</a:t>
            </a:r>
            <a:r>
              <a:rPr lang="en-US" sz="7200" b="1" cap="all" dirty="0">
                <a:solidFill>
                  <a:schemeClr val="bg1"/>
                </a:solidFill>
              </a:rPr>
              <a:t>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98334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54963EF-E29C-0542-B01E-B1397F2906D8}"/>
              </a:ext>
            </a:extLst>
          </p:cNvPr>
          <p:cNvSpPr txBox="1"/>
          <p:nvPr/>
        </p:nvSpPr>
        <p:spPr>
          <a:xfrm>
            <a:off x="1592712" y="2302411"/>
            <a:ext cx="93194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main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goals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bg1"/>
                </a:solidFill>
              </a:rPr>
              <a:t>project</a:t>
            </a:r>
            <a:r>
              <a:rPr lang="it-IT" dirty="0">
                <a:solidFill>
                  <a:schemeClr val="bg1"/>
                </a:solidFill>
              </a:rPr>
              <a:t> are: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To </a:t>
            </a:r>
            <a:r>
              <a:rPr lang="it-IT" dirty="0" err="1">
                <a:solidFill>
                  <a:schemeClr val="bg1"/>
                </a:solidFill>
              </a:rPr>
              <a:t>define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correct</a:t>
            </a:r>
            <a:r>
              <a:rPr lang="it-IT" dirty="0">
                <a:solidFill>
                  <a:schemeClr val="bg1"/>
                </a:solidFill>
              </a:rPr>
              <a:t> way to estimate the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 (</a:t>
            </a:r>
            <a:r>
              <a:rPr lang="it-IT" dirty="0" err="1">
                <a:solidFill>
                  <a:schemeClr val="bg1"/>
                </a:solidFill>
              </a:rPr>
              <a:t>also</a:t>
            </a:r>
            <a:r>
              <a:rPr lang="it-IT" dirty="0">
                <a:solidFill>
                  <a:schemeClr val="bg1"/>
                </a:solidFill>
              </a:rPr>
              <a:t> SATD) in the </a:t>
            </a:r>
            <a:r>
              <a:rPr lang="it-IT" dirty="0" err="1">
                <a:solidFill>
                  <a:schemeClr val="bg1"/>
                </a:solidFill>
              </a:rPr>
              <a:t>selected</a:t>
            </a:r>
            <a:r>
              <a:rPr lang="it-IT" dirty="0">
                <a:solidFill>
                  <a:schemeClr val="bg1"/>
                </a:solidFill>
              </a:rPr>
              <a:t> open source </a:t>
            </a:r>
            <a:r>
              <a:rPr lang="it-IT" dirty="0" err="1">
                <a:solidFill>
                  <a:schemeClr val="bg1"/>
                </a:solidFill>
              </a:rPr>
              <a:t>project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To </a:t>
            </a:r>
            <a:r>
              <a:rPr lang="it-IT" dirty="0" err="1">
                <a:solidFill>
                  <a:schemeClr val="bg1"/>
                </a:solidFill>
              </a:rPr>
              <a:t>know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how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threated</a:t>
            </a:r>
            <a:r>
              <a:rPr lang="it-IT" dirty="0">
                <a:solidFill>
                  <a:schemeClr val="bg1"/>
                </a:solidFill>
              </a:rPr>
              <a:t> – </a:t>
            </a:r>
            <a:r>
              <a:rPr lang="it-IT" dirty="0" err="1">
                <a:solidFill>
                  <a:schemeClr val="bg1"/>
                </a:solidFill>
              </a:rPr>
              <a:t>if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removed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how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when</a:t>
            </a:r>
            <a:r>
              <a:rPr lang="it-IT" dirty="0">
                <a:solidFill>
                  <a:schemeClr val="bg1"/>
                </a:solidFill>
              </a:rPr>
              <a:t>.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To </a:t>
            </a:r>
            <a:r>
              <a:rPr lang="it-IT" dirty="0" err="1">
                <a:solidFill>
                  <a:schemeClr val="bg1"/>
                </a:solidFill>
              </a:rPr>
              <a:t>explain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differences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between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handle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dirty="0" err="1">
                <a:solidFill>
                  <a:schemeClr val="bg1"/>
                </a:solidFill>
              </a:rPr>
              <a:t>traditional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application</a:t>
            </a:r>
            <a:r>
              <a:rPr lang="it-IT" dirty="0">
                <a:solidFill>
                  <a:schemeClr val="bg1"/>
                </a:solidFill>
              </a:rPr>
              <a:t> and the </a:t>
            </a:r>
            <a:r>
              <a:rPr lang="it-IT" dirty="0" err="1">
                <a:solidFill>
                  <a:schemeClr val="bg1"/>
                </a:solidFill>
              </a:rPr>
              <a:t>handle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 in mobile </a:t>
            </a:r>
            <a:r>
              <a:rPr lang="it-IT" dirty="0" err="1">
                <a:solidFill>
                  <a:schemeClr val="bg1"/>
                </a:solidFill>
              </a:rPr>
              <a:t>application</a:t>
            </a:r>
            <a:r>
              <a:rPr lang="it-IT" dirty="0">
                <a:solidFill>
                  <a:schemeClr val="bg1"/>
                </a:solidFill>
              </a:rPr>
              <a:t>. 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6997735-9847-5643-998A-8080A8D25A9D}"/>
              </a:ext>
            </a:extLst>
          </p:cNvPr>
          <p:cNvSpPr txBox="1">
            <a:spLocks/>
          </p:cNvSpPr>
          <p:nvPr/>
        </p:nvSpPr>
        <p:spPr>
          <a:xfrm>
            <a:off x="-976405" y="561683"/>
            <a:ext cx="12577005" cy="10414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700" b="1" cap="all" dirty="0">
                <a:solidFill>
                  <a:schemeClr val="bg1"/>
                </a:solidFill>
              </a:rPr>
              <a:t>goals</a:t>
            </a:r>
            <a:r>
              <a:rPr lang="en-US" sz="7200" b="1" cap="all" dirty="0">
                <a:solidFill>
                  <a:schemeClr val="bg1"/>
                </a:solidFill>
              </a:rPr>
              <a:t>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77484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13" y="383072"/>
            <a:ext cx="7308815" cy="104141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r>
              <a:rPr lang="en-US" sz="7200" b="1" cap="all" dirty="0">
                <a:solidFill>
                  <a:schemeClr val="bg1"/>
                </a:solidFill>
              </a:rPr>
              <a:t>METHODOLOGY</a:t>
            </a:r>
            <a:endParaRPr lang="en-US" sz="72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F05BF27-50AA-064F-A7DC-22102E59D6D0}"/>
              </a:ext>
            </a:extLst>
          </p:cNvPr>
          <p:cNvSpPr txBox="1"/>
          <p:nvPr/>
        </p:nvSpPr>
        <p:spPr>
          <a:xfrm>
            <a:off x="934832" y="1424484"/>
            <a:ext cx="457814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The open source </a:t>
            </a:r>
            <a:r>
              <a:rPr lang="it-IT" dirty="0" err="1">
                <a:solidFill>
                  <a:schemeClr val="bg1"/>
                </a:solidFill>
              </a:rPr>
              <a:t>projects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selected</a:t>
            </a:r>
            <a:r>
              <a:rPr lang="it-IT" dirty="0">
                <a:solidFill>
                  <a:schemeClr val="bg1"/>
                </a:solidFill>
              </a:rPr>
              <a:t> are: Bee, Zero, </a:t>
            </a:r>
            <a:r>
              <a:rPr lang="it-IT" dirty="0" err="1">
                <a:solidFill>
                  <a:schemeClr val="bg1"/>
                </a:solidFill>
              </a:rPr>
              <a:t>Afwall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Kiwix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TapJoy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PageTurner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Alfresco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Flutter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ChatSecure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NotifyReddit</a:t>
            </a:r>
            <a:r>
              <a:rPr lang="it-IT" dirty="0">
                <a:solidFill>
                  <a:schemeClr val="bg1"/>
                </a:solidFill>
              </a:rPr>
              <a:t>. </a:t>
            </a:r>
            <a:r>
              <a:rPr lang="it-IT" dirty="0" err="1">
                <a:solidFill>
                  <a:schemeClr val="bg1"/>
                </a:solidFill>
              </a:rPr>
              <a:t>All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apps</a:t>
            </a:r>
            <a:r>
              <a:rPr lang="it-IT" dirty="0">
                <a:solidFill>
                  <a:schemeClr val="bg1"/>
                </a:solidFill>
              </a:rPr>
              <a:t> are </a:t>
            </a:r>
            <a:r>
              <a:rPr lang="it-IT" dirty="0" err="1">
                <a:solidFill>
                  <a:schemeClr val="bg1"/>
                </a:solidFill>
              </a:rPr>
              <a:t>mostly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written</a:t>
            </a:r>
            <a:r>
              <a:rPr lang="it-IT" dirty="0">
                <a:solidFill>
                  <a:schemeClr val="bg1"/>
                </a:solidFill>
              </a:rPr>
              <a:t> in java. For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project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have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selected</a:t>
            </a:r>
            <a:r>
              <a:rPr lang="it-IT" dirty="0">
                <a:solidFill>
                  <a:schemeClr val="bg1"/>
                </a:solidFill>
              </a:rPr>
              <a:t> 5 </a:t>
            </a:r>
            <a:r>
              <a:rPr lang="it-IT" dirty="0" err="1">
                <a:solidFill>
                  <a:schemeClr val="bg1"/>
                </a:solidFill>
              </a:rPr>
              <a:t>versions</a:t>
            </a:r>
            <a:r>
              <a:rPr lang="it-IT" dirty="0">
                <a:solidFill>
                  <a:schemeClr val="bg1"/>
                </a:solidFill>
              </a:rPr>
              <a:t>. 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analysis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consists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bg1"/>
                </a:solidFill>
              </a:rPr>
              <a:t>following</a:t>
            </a:r>
            <a:r>
              <a:rPr lang="it-IT" dirty="0">
                <a:solidFill>
                  <a:schemeClr val="bg1"/>
                </a:solidFill>
              </a:rPr>
              <a:t> 4 </a:t>
            </a:r>
            <a:r>
              <a:rPr lang="it-IT" dirty="0" err="1">
                <a:solidFill>
                  <a:schemeClr val="bg1"/>
                </a:solidFill>
              </a:rPr>
              <a:t>steps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it-IT" i="1" dirty="0">
                <a:solidFill>
                  <a:schemeClr val="bg1"/>
                </a:solidFill>
              </a:rPr>
              <a:t>Technical </a:t>
            </a:r>
            <a:r>
              <a:rPr lang="it-IT" i="1" dirty="0" err="1">
                <a:solidFill>
                  <a:schemeClr val="bg1"/>
                </a:solidFill>
              </a:rPr>
              <a:t>Debt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Estimation</a:t>
            </a:r>
            <a:endParaRPr lang="it-IT" i="1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it-IT" i="1" dirty="0">
                <a:solidFill>
                  <a:schemeClr val="bg1"/>
                </a:solidFill>
              </a:rPr>
              <a:t>Self </a:t>
            </a:r>
            <a:r>
              <a:rPr lang="it-IT" i="1" dirty="0" err="1">
                <a:solidFill>
                  <a:schemeClr val="bg1"/>
                </a:solidFill>
              </a:rPr>
              <a:t>Admitted</a:t>
            </a:r>
            <a:r>
              <a:rPr lang="it-IT" i="1" dirty="0">
                <a:solidFill>
                  <a:schemeClr val="bg1"/>
                </a:solidFill>
              </a:rPr>
              <a:t> Technical </a:t>
            </a:r>
            <a:r>
              <a:rPr lang="it-IT" i="1" dirty="0" err="1">
                <a:solidFill>
                  <a:schemeClr val="bg1"/>
                </a:solidFill>
              </a:rPr>
              <a:t>Debt</a:t>
            </a:r>
            <a:r>
              <a:rPr lang="it-IT" i="1" dirty="0">
                <a:solidFill>
                  <a:schemeClr val="bg1"/>
                </a:solidFill>
              </a:rPr>
              <a:t> (SATD) </a:t>
            </a:r>
            <a:r>
              <a:rPr lang="it-IT" i="1" dirty="0" err="1">
                <a:solidFill>
                  <a:schemeClr val="bg1"/>
                </a:solidFill>
              </a:rPr>
              <a:t>Estimation</a:t>
            </a:r>
            <a:endParaRPr lang="it-IT" i="1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it-IT" i="1" dirty="0" err="1">
                <a:solidFill>
                  <a:schemeClr val="bg1"/>
                </a:solidFill>
              </a:rPr>
              <a:t>Change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Proneness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Estimation</a:t>
            </a:r>
            <a:endParaRPr lang="it-IT" i="1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it-IT" i="1" dirty="0">
                <a:solidFill>
                  <a:schemeClr val="bg1"/>
                </a:solidFill>
              </a:rPr>
              <a:t>Fault </a:t>
            </a:r>
            <a:r>
              <a:rPr lang="it-IT" i="1" dirty="0" err="1">
                <a:solidFill>
                  <a:schemeClr val="bg1"/>
                </a:solidFill>
              </a:rPr>
              <a:t>Proneness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Estimation</a:t>
            </a:r>
            <a:endParaRPr lang="it-IT" i="1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585A68A-8CC2-A844-BFE8-F91BFF208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220" y="2608764"/>
            <a:ext cx="6181148" cy="274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55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0591" y="567161"/>
            <a:ext cx="12192001" cy="10414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6000" b="1" cap="all" dirty="0">
                <a:solidFill>
                  <a:schemeClr val="bg1"/>
                </a:solidFill>
              </a:rPr>
              <a:t>Technical debt estimation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A991C-A1DD-F64A-AA30-43DD4A31E9CA}"/>
              </a:ext>
            </a:extLst>
          </p:cNvPr>
          <p:cNvSpPr txBox="1"/>
          <p:nvPr/>
        </p:nvSpPr>
        <p:spPr>
          <a:xfrm>
            <a:off x="1118114" y="1990712"/>
            <a:ext cx="47124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In </a:t>
            </a:r>
            <a:r>
              <a:rPr lang="it-IT" dirty="0" err="1">
                <a:solidFill>
                  <a:schemeClr val="bg1"/>
                </a:solidFill>
              </a:rPr>
              <a:t>order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extract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debt</a:t>
            </a:r>
            <a:r>
              <a:rPr lang="it-IT" dirty="0">
                <a:solidFill>
                  <a:schemeClr val="bg1"/>
                </a:solidFill>
              </a:rPr>
              <a:t>, I </a:t>
            </a:r>
            <a:r>
              <a:rPr lang="it-IT" dirty="0" err="1">
                <a:solidFill>
                  <a:schemeClr val="bg1"/>
                </a:solidFill>
              </a:rPr>
              <a:t>used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SonarQube</a:t>
            </a:r>
            <a:r>
              <a:rPr lang="it-IT" dirty="0">
                <a:solidFill>
                  <a:schemeClr val="bg1"/>
                </a:solidFill>
              </a:rPr>
              <a:t>, an open source </a:t>
            </a:r>
            <a:r>
              <a:rPr lang="it-IT" dirty="0" err="1">
                <a:solidFill>
                  <a:schemeClr val="bg1"/>
                </a:solidFill>
              </a:rPr>
              <a:t>platform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developed</a:t>
            </a:r>
            <a:r>
              <a:rPr lang="it-IT" dirty="0">
                <a:solidFill>
                  <a:schemeClr val="bg1"/>
                </a:solidFill>
              </a:rPr>
              <a:t> by </a:t>
            </a:r>
            <a:r>
              <a:rPr lang="it-IT" dirty="0" err="1">
                <a:solidFill>
                  <a:schemeClr val="bg1"/>
                </a:solidFill>
              </a:rPr>
              <a:t>SonarSource</a:t>
            </a:r>
            <a:r>
              <a:rPr lang="it-IT" dirty="0">
                <a:solidFill>
                  <a:schemeClr val="bg1"/>
                </a:solidFill>
              </a:rPr>
              <a:t> for </a:t>
            </a:r>
            <a:r>
              <a:rPr lang="it-IT" dirty="0" err="1">
                <a:solidFill>
                  <a:schemeClr val="bg1"/>
                </a:solidFill>
              </a:rPr>
              <a:t>continuous</a:t>
            </a:r>
            <a:r>
              <a:rPr lang="it-IT" dirty="0">
                <a:solidFill>
                  <a:schemeClr val="bg1"/>
                </a:solidFill>
              </a:rPr>
              <a:t> code </a:t>
            </a:r>
            <a:r>
              <a:rPr lang="it-IT" dirty="0" err="1">
                <a:solidFill>
                  <a:schemeClr val="bg1"/>
                </a:solidFill>
              </a:rPr>
              <a:t>quality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inspection</a:t>
            </a:r>
            <a:r>
              <a:rPr lang="it-IT" dirty="0">
                <a:solidFill>
                  <a:schemeClr val="bg1"/>
                </a:solidFill>
              </a:rPr>
              <a:t>, to </a:t>
            </a:r>
            <a:r>
              <a:rPr lang="it-IT" dirty="0" err="1">
                <a:solidFill>
                  <a:schemeClr val="bg1"/>
                </a:solidFill>
              </a:rPr>
              <a:t>perform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automatic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reviews</a:t>
            </a:r>
            <a:r>
              <a:rPr lang="it-IT" dirty="0">
                <a:solidFill>
                  <a:schemeClr val="bg1"/>
                </a:solidFill>
              </a:rPr>
              <a:t> with </a:t>
            </a:r>
            <a:r>
              <a:rPr lang="it-IT" dirty="0" err="1">
                <a:solidFill>
                  <a:schemeClr val="bg1"/>
                </a:solidFill>
              </a:rPr>
              <a:t>static</a:t>
            </a:r>
            <a:r>
              <a:rPr lang="it-IT" dirty="0">
                <a:solidFill>
                  <a:schemeClr val="bg1"/>
                </a:solidFill>
              </a:rPr>
              <a:t> code </a:t>
            </a:r>
            <a:r>
              <a:rPr lang="it-IT" dirty="0" err="1">
                <a:solidFill>
                  <a:schemeClr val="bg1"/>
                </a:solidFill>
              </a:rPr>
              <a:t>analysis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r>
              <a:rPr lang="it-IT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After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cloning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app</a:t>
            </a:r>
            <a:r>
              <a:rPr lang="it-IT" dirty="0">
                <a:solidFill>
                  <a:schemeClr val="bg1"/>
                </a:solidFill>
              </a:rPr>
              <a:t> from </a:t>
            </a:r>
            <a:r>
              <a:rPr lang="it-IT" dirty="0" err="1">
                <a:solidFill>
                  <a:schemeClr val="bg1"/>
                </a:solidFill>
              </a:rPr>
              <a:t>GitHub</a:t>
            </a:r>
            <a:r>
              <a:rPr lang="it-IT" dirty="0">
                <a:solidFill>
                  <a:schemeClr val="bg1"/>
                </a:solidFill>
              </a:rPr>
              <a:t>, I </a:t>
            </a:r>
            <a:r>
              <a:rPr lang="it-IT" dirty="0" err="1">
                <a:solidFill>
                  <a:schemeClr val="bg1"/>
                </a:solidFill>
              </a:rPr>
              <a:t>ran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SonarQube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launching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from the console, reporting the location of the </a:t>
            </a:r>
            <a:r>
              <a:rPr lang="it-IT" dirty="0" err="1">
                <a:solidFill>
                  <a:schemeClr val="bg1"/>
                </a:solidFill>
              </a:rPr>
              <a:t>app</a:t>
            </a:r>
            <a:r>
              <a:rPr lang="it-IT" dirty="0">
                <a:solidFill>
                  <a:schemeClr val="bg1"/>
                </a:solidFill>
              </a:rPr>
              <a:t> folder.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After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, I </a:t>
            </a:r>
            <a:r>
              <a:rPr lang="it-IT" dirty="0" err="1">
                <a:solidFill>
                  <a:schemeClr val="bg1"/>
                </a:solidFill>
              </a:rPr>
              <a:t>modified</a:t>
            </a:r>
            <a:r>
              <a:rPr lang="it-IT" dirty="0">
                <a:solidFill>
                  <a:schemeClr val="bg1"/>
                </a:solidFill>
              </a:rPr>
              <a:t> the file “sonar-</a:t>
            </a:r>
            <a:r>
              <a:rPr lang="it-IT" dirty="0" err="1">
                <a:solidFill>
                  <a:schemeClr val="bg1"/>
                </a:solidFill>
              </a:rPr>
              <a:t>project.properties</a:t>
            </a:r>
            <a:r>
              <a:rPr lang="it-IT" dirty="0">
                <a:solidFill>
                  <a:schemeClr val="bg1"/>
                </a:solidFill>
              </a:rPr>
              <a:t>” and I </a:t>
            </a:r>
            <a:r>
              <a:rPr lang="it-IT" dirty="0" err="1">
                <a:solidFill>
                  <a:schemeClr val="bg1"/>
                </a:solidFill>
              </a:rPr>
              <a:t>started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b="1" i="1" dirty="0">
                <a:solidFill>
                  <a:schemeClr val="bg1"/>
                </a:solidFill>
              </a:rPr>
              <a:t>Sonar Scanner</a:t>
            </a:r>
            <a:r>
              <a:rPr lang="it-IT" dirty="0">
                <a:solidFill>
                  <a:schemeClr val="bg1"/>
                </a:solidFill>
              </a:rPr>
              <a:t>. 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DE346A-3881-364A-9524-8B22F37A5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03" y="3083380"/>
            <a:ext cx="5505282" cy="206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19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0591" y="567161"/>
            <a:ext cx="12192001" cy="10414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6000" b="1" cap="all" dirty="0">
                <a:solidFill>
                  <a:schemeClr val="bg1"/>
                </a:solidFill>
              </a:rPr>
              <a:t>Technical debt estimation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365F93-AD78-8C4C-BDED-DFDD59179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07" y="1709326"/>
            <a:ext cx="10411701" cy="227254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DEB782A-CE45-8643-89BC-6CF24361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358" y="4254718"/>
            <a:ext cx="7797399" cy="24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7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0591" y="567161"/>
            <a:ext cx="12192001" cy="10414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6000" b="1" cap="all" dirty="0">
                <a:solidFill>
                  <a:schemeClr val="bg1"/>
                </a:solidFill>
              </a:rPr>
              <a:t>Technical debt estimation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312024A-0B2D-8E46-BF5D-432013F3C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361" y="2159127"/>
            <a:ext cx="9766944" cy="154934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9A0AC68-98A9-DA4E-A128-B0B238DDB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33" y="4259025"/>
            <a:ext cx="101854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6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CFF172-45DD-7E46-BE1E-47299430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0591" y="567161"/>
            <a:ext cx="12192001" cy="10414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6000" b="1" cap="all" dirty="0">
                <a:solidFill>
                  <a:schemeClr val="bg1"/>
                </a:solidFill>
              </a:rPr>
              <a:t>Technical debt estimation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B0EDCC-D97C-EE4E-BCC2-7DA08EBB42C8}"/>
              </a:ext>
            </a:extLst>
          </p:cNvPr>
          <p:cNvSpPr txBox="1"/>
          <p:nvPr/>
        </p:nvSpPr>
        <p:spPr>
          <a:xfrm>
            <a:off x="1215189" y="1544562"/>
            <a:ext cx="977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An </a:t>
            </a:r>
            <a:r>
              <a:rPr lang="it-IT" dirty="0" err="1">
                <a:solidFill>
                  <a:schemeClr val="bg1"/>
                </a:solidFill>
              </a:rPr>
              <a:t>example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results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obtained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21912A7-5BBC-FA40-9702-AAA042F9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850" y="2078478"/>
            <a:ext cx="9156029" cy="4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80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1502</Words>
  <Application>Microsoft Macintosh PowerPoint</Application>
  <PresentationFormat>Widescreen</PresentationFormat>
  <Paragraphs>136</Paragraphs>
  <Slides>29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3" baseType="lpstr">
      <vt:lpstr>Arial</vt:lpstr>
      <vt:lpstr>Univers</vt:lpstr>
      <vt:lpstr>Wingdings</vt:lpstr>
      <vt:lpstr>GradientVTI</vt:lpstr>
      <vt:lpstr>(Self-admitted) Technical debt in mobile applications</vt:lpstr>
      <vt:lpstr>CONTEXT OF THE PROJECT</vt:lpstr>
      <vt:lpstr>Presentazione standard di PowerPoint</vt:lpstr>
      <vt:lpstr>Presentazione standard di PowerPoint</vt:lpstr>
      <vt:lpstr>METHODOLOGY</vt:lpstr>
      <vt:lpstr>Technical debt estimation</vt:lpstr>
      <vt:lpstr>Technical debt estimation</vt:lpstr>
      <vt:lpstr>Technical debt estimation</vt:lpstr>
      <vt:lpstr>Technical debt estimation</vt:lpstr>
      <vt:lpstr>SATD estimation</vt:lpstr>
      <vt:lpstr>SATD estimation</vt:lpstr>
      <vt:lpstr> CHANGE PRONENESS estimation</vt:lpstr>
      <vt:lpstr> CHANGE PRONENESS estimation</vt:lpstr>
      <vt:lpstr> FAULT PRONENESS estimation</vt:lpstr>
      <vt:lpstr>RESULTS AND FINDINGS </vt:lpstr>
      <vt:lpstr>BEE</vt:lpstr>
      <vt:lpstr>tapjoy</vt:lpstr>
      <vt:lpstr>ZERO</vt:lpstr>
      <vt:lpstr>AFWALL</vt:lpstr>
      <vt:lpstr>kiwix</vt:lpstr>
      <vt:lpstr>PAGETURNER</vt:lpstr>
      <vt:lpstr>alfresco</vt:lpstr>
      <vt:lpstr>FLUTTER</vt:lpstr>
      <vt:lpstr>CHATSECURE</vt:lpstr>
      <vt:lpstr>Notifyreddit</vt:lpstr>
      <vt:lpstr>CONCLUSIONS AND FUTURE WORK</vt:lpstr>
      <vt:lpstr>CONCLUSIONS AND FUTURE WORK</vt:lpstr>
      <vt:lpstr>REFERENCES</vt:lpstr>
      <vt:lpstr>(Self-admitted) Technical debt in mobile 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(Self-admitted) Technical debt in mobile applications</dc:title>
  <dc:creator>FEDERICO DE ROMA</dc:creator>
  <cp:lastModifiedBy>FEDERICO DE ROMA</cp:lastModifiedBy>
  <cp:revision>129</cp:revision>
  <dcterms:created xsi:type="dcterms:W3CDTF">2020-06-06T09:46:09Z</dcterms:created>
  <dcterms:modified xsi:type="dcterms:W3CDTF">2020-07-02T10:39:30Z</dcterms:modified>
</cp:coreProperties>
</file>